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8"/>
  </p:notesMasterIdLst>
  <p:handoutMasterIdLst>
    <p:handoutMasterId r:id="rId79"/>
  </p:handoutMasterIdLst>
  <p:sldIdLst>
    <p:sldId id="256" r:id="rId2"/>
    <p:sldId id="352" r:id="rId3"/>
    <p:sldId id="287" r:id="rId4"/>
    <p:sldId id="289" r:id="rId5"/>
    <p:sldId id="290" r:id="rId6"/>
    <p:sldId id="288" r:id="rId7"/>
    <p:sldId id="399" r:id="rId8"/>
    <p:sldId id="335" r:id="rId9"/>
    <p:sldId id="390" r:id="rId10"/>
    <p:sldId id="404" r:id="rId11"/>
    <p:sldId id="405" r:id="rId12"/>
    <p:sldId id="406" r:id="rId13"/>
    <p:sldId id="407" r:id="rId14"/>
    <p:sldId id="353" r:id="rId15"/>
    <p:sldId id="266" r:id="rId16"/>
    <p:sldId id="291" r:id="rId17"/>
    <p:sldId id="391" r:id="rId18"/>
    <p:sldId id="395" r:id="rId19"/>
    <p:sldId id="292" r:id="rId20"/>
    <p:sldId id="394" r:id="rId21"/>
    <p:sldId id="398" r:id="rId22"/>
    <p:sldId id="397" r:id="rId23"/>
    <p:sldId id="341" r:id="rId24"/>
    <p:sldId id="295" r:id="rId25"/>
    <p:sldId id="400" r:id="rId26"/>
    <p:sldId id="296" r:id="rId27"/>
    <p:sldId id="297" r:id="rId28"/>
    <p:sldId id="396" r:id="rId29"/>
    <p:sldId id="321" r:id="rId30"/>
    <p:sldId id="384" r:id="rId31"/>
    <p:sldId id="354" r:id="rId32"/>
    <p:sldId id="355" r:id="rId33"/>
    <p:sldId id="356" r:id="rId34"/>
    <p:sldId id="300" r:id="rId35"/>
    <p:sldId id="401" r:id="rId36"/>
    <p:sldId id="357" r:id="rId37"/>
    <p:sldId id="358" r:id="rId38"/>
    <p:sldId id="359" r:id="rId39"/>
    <p:sldId id="310" r:id="rId40"/>
    <p:sldId id="309" r:id="rId41"/>
    <p:sldId id="362" r:id="rId42"/>
    <p:sldId id="311" r:id="rId43"/>
    <p:sldId id="312" r:id="rId44"/>
    <p:sldId id="313" r:id="rId45"/>
    <p:sldId id="367" r:id="rId46"/>
    <p:sldId id="381" r:id="rId47"/>
    <p:sldId id="329" r:id="rId48"/>
    <p:sldId id="369" r:id="rId49"/>
    <p:sldId id="320" r:id="rId50"/>
    <p:sldId id="322" r:id="rId51"/>
    <p:sldId id="408" r:id="rId52"/>
    <p:sldId id="336" r:id="rId53"/>
    <p:sldId id="371" r:id="rId54"/>
    <p:sldId id="385" r:id="rId55"/>
    <p:sldId id="304" r:id="rId56"/>
    <p:sldId id="382" r:id="rId57"/>
    <p:sldId id="372" r:id="rId58"/>
    <p:sldId id="305" r:id="rId59"/>
    <p:sldId id="373" r:id="rId60"/>
    <p:sldId id="306" r:id="rId61"/>
    <p:sldId id="374" r:id="rId62"/>
    <p:sldId id="375" r:id="rId63"/>
    <p:sldId id="333" r:id="rId64"/>
    <p:sldId id="364" r:id="rId65"/>
    <p:sldId id="377" r:id="rId66"/>
    <p:sldId id="383" r:id="rId67"/>
    <p:sldId id="314" r:id="rId68"/>
    <p:sldId id="378" r:id="rId69"/>
    <p:sldId id="330" r:id="rId70"/>
    <p:sldId id="387" r:id="rId71"/>
    <p:sldId id="402" r:id="rId72"/>
    <p:sldId id="403" r:id="rId73"/>
    <p:sldId id="386" r:id="rId74"/>
    <p:sldId id="324" r:id="rId75"/>
    <p:sldId id="349" r:id="rId76"/>
    <p:sldId id="370" r:id="rId7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a:srgbClr val="FFFF00"/>
    <a:srgbClr val="FFD663"/>
    <a:srgbClr val="003F3E"/>
    <a:srgbClr val="009999"/>
    <a:srgbClr val="4D4D4D"/>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79" autoAdjust="0"/>
    <p:restoredTop sz="90056" autoAdjust="0"/>
  </p:normalViewPr>
  <p:slideViewPr>
    <p:cSldViewPr>
      <p:cViewPr varScale="1">
        <p:scale>
          <a:sx n="59" d="100"/>
          <a:sy n="59" d="100"/>
        </p:scale>
        <p:origin x="-90" y="-156"/>
      </p:cViewPr>
      <p:guideLst>
        <p:guide orient="horz" pos="2160"/>
        <p:guide pos="2880"/>
      </p:guideLst>
    </p:cSldViewPr>
  </p:slideViewPr>
  <p:outlineViewPr>
    <p:cViewPr>
      <p:scale>
        <a:sx n="33" d="100"/>
        <a:sy n="33" d="100"/>
      </p:scale>
      <p:origin x="0" y="3445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812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812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812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19DF977-54F6-4FF1-804A-736085FFFA9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706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9E6C329-8100-4E47-B831-55328FF9C9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C480B3FF-EE9B-4490-99BE-CFD35F23CE21}" type="slidenum">
              <a:rPr lang="en-US" smtClean="0"/>
              <a:pPr/>
              <a:t>4</a:t>
            </a:fld>
            <a:endParaRPr lang="en-US" smtClean="0"/>
          </a:p>
        </p:txBody>
      </p:sp>
      <p:sp>
        <p:nvSpPr>
          <p:cNvPr id="71683" name="Rectangle 2"/>
          <p:cNvSpPr>
            <a:spLocks noGrp="1" noRot="1" noChangeAspect="1" noChangeArrowheads="1" noTextEdit="1"/>
          </p:cNvSpPr>
          <p:nvPr>
            <p:ph type="sldImg"/>
          </p:nvPr>
        </p:nvSpPr>
        <p:spPr>
          <a:xfrm>
            <a:off x="1146175" y="687388"/>
            <a:ext cx="4567238" cy="3425825"/>
          </a:xfrm>
          <a:ln/>
        </p:spPr>
      </p:sp>
      <p:sp>
        <p:nvSpPr>
          <p:cNvPr id="71684"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548A4FA1-31EB-4A8D-A438-F1877B11E4AC}" type="slidenum">
              <a:rPr lang="en-US" smtClean="0"/>
              <a:pPr/>
              <a:t>41</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r>
              <a:rPr lang="en-US" dirty="0" smtClean="0"/>
              <a:t>Highly qualified could be here, but is not required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4E943BCA-2FFF-4CC5-B644-E9590E2DB918}" type="slidenum">
              <a:rPr lang="en-US" smtClean="0"/>
              <a:pPr/>
              <a:t>5</a:t>
            </a:fld>
            <a:endParaRPr lang="en-US" smtClean="0"/>
          </a:p>
        </p:txBody>
      </p:sp>
      <p:sp>
        <p:nvSpPr>
          <p:cNvPr id="72707" name="Rectangle 2"/>
          <p:cNvSpPr>
            <a:spLocks noGrp="1" noRot="1" noChangeAspect="1" noChangeArrowheads="1" noTextEdit="1"/>
          </p:cNvSpPr>
          <p:nvPr>
            <p:ph type="sldImg"/>
          </p:nvPr>
        </p:nvSpPr>
        <p:spPr>
          <a:xfrm>
            <a:off x="1146175" y="687388"/>
            <a:ext cx="4567238" cy="3425825"/>
          </a:xfrm>
          <a:ln/>
        </p:spPr>
      </p:sp>
      <p:sp>
        <p:nvSpPr>
          <p:cNvPr id="7270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FC3A30C8-368F-4C3B-9620-B11D370D22A8}" type="slidenum">
              <a:rPr lang="en-US" smtClean="0"/>
              <a:pPr/>
              <a:t>13</a:t>
            </a:fld>
            <a:endParaRPr lang="en-US" smtClean="0"/>
          </a:p>
        </p:txBody>
      </p:sp>
      <p:sp>
        <p:nvSpPr>
          <p:cNvPr id="78851" name="Rectangle 2"/>
          <p:cNvSpPr>
            <a:spLocks noGrp="1" noRot="1" noChangeAspect="1" noChangeArrowheads="1" noTextEdit="1"/>
          </p:cNvSpPr>
          <p:nvPr>
            <p:ph type="sldImg"/>
          </p:nvPr>
        </p:nvSpPr>
        <p:spPr>
          <a:xfrm>
            <a:off x="1146175" y="687388"/>
            <a:ext cx="4567238" cy="3425825"/>
          </a:xfrm>
          <a:ln w="12700" cap="flat"/>
        </p:spPr>
      </p:sp>
      <p:sp>
        <p:nvSpPr>
          <p:cNvPr id="78852" name="Rectangle 3"/>
          <p:cNvSpPr>
            <a:spLocks noGrp="1" noChangeArrowheads="1"/>
          </p:cNvSpPr>
          <p:nvPr>
            <p:ph type="body" idx="1"/>
          </p:nvPr>
        </p:nvSpPr>
        <p:spPr>
          <a:xfrm>
            <a:off x="914400" y="4343400"/>
            <a:ext cx="5029200" cy="4114800"/>
          </a:xfrm>
          <a:noFill/>
          <a:ln/>
        </p:spPr>
        <p:txBody>
          <a:bodyPr lIns="91894" tIns="45945" rIns="91894" bIns="45945"/>
          <a:lstStyle/>
          <a:p>
            <a:r>
              <a:rPr lang="en-US" smtClean="0"/>
              <a:t>On the contrary, assume that one of the main purposes of the process of implementation is to exchange your reality of what should be through interaction with implementers and others concerned. Stated another way, assume that successful implementation consists of some transformation or continual development of initial ideas.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479AB01-D580-44AF-BAC0-3F0D778128DF}" type="slidenum">
              <a:rPr lang="en-US" smtClean="0"/>
              <a:pPr/>
              <a:t>24</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7E6C5727-5D45-4FF5-9073-705EF7B1E472}" type="slidenum">
              <a:rPr lang="en-US" smtClean="0"/>
              <a:pPr/>
              <a:t>25</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7E6C5727-5D45-4FF5-9073-705EF7B1E472}" type="slidenum">
              <a:rPr lang="en-US" smtClean="0"/>
              <a:pPr/>
              <a:t>26</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41BA03E-4327-4F8E-8FD6-406B3E2E22D9}" type="slidenum">
              <a:rPr lang="en-US" smtClean="0"/>
              <a:pPr/>
              <a:t>27</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41BA03E-4327-4F8E-8FD6-406B3E2E22D9}" type="slidenum">
              <a:rPr lang="en-US" smtClean="0"/>
              <a:pPr/>
              <a:t>28</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DC6721B7-3A35-421E-8400-A9CE39CEECA3}" type="slidenum">
              <a:rPr lang="en-US" smtClean="0"/>
              <a:pPr/>
              <a:t>33</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r>
              <a:rPr lang="en-US" smtClean="0"/>
              <a:t>Put content in speaker notes </a:t>
            </a:r>
          </a:p>
          <a:p>
            <a:pPr>
              <a:buFont typeface="Wingdings" pitchFamily="2" charset="2"/>
              <a:buNone/>
            </a:pPr>
            <a:r>
              <a:rPr lang="en-US" sz="1600" smtClean="0">
                <a:solidFill>
                  <a:srgbClr val="FFD663"/>
                </a:solidFill>
              </a:rPr>
              <a:t>Log in to iirc and screen capture</a:t>
            </a:r>
          </a:p>
          <a:p>
            <a:endParaRPr lang="en-US" sz="1000" smtClean="0">
              <a:solidFill>
                <a:srgbClr val="FFD663"/>
              </a:solidFill>
            </a:endParaRPr>
          </a:p>
          <a:p>
            <a:r>
              <a:rPr lang="en-US" smtClean="0"/>
              <a:t> </a:t>
            </a:r>
          </a:p>
          <a:p>
            <a:r>
              <a:rPr lang="en-US" smtClean="0"/>
              <a:t>Phil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46AE1E5-E10B-4FB4-B5D0-AF398C715D3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B9E4447-0774-405D-9EB0-091EB51F2CC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0900" y="274638"/>
            <a:ext cx="1943100" cy="6156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274638"/>
            <a:ext cx="5676900" cy="6156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80F60EE-ECE7-45A8-8340-ACD484FCC4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519CBA8-D4D3-433E-81E6-B343D7852F9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334000" y="1905000"/>
            <a:ext cx="38100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0" y="4243388"/>
            <a:ext cx="38100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E59415B5-9291-4706-ABBA-F02E6BF1E68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48A1535-9B39-4339-9FF0-6075211F59D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5225018-CFC1-4DCF-A03A-D4FB4555791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905000"/>
            <a:ext cx="381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905000"/>
            <a:ext cx="381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BE2BAB0-4297-4073-9738-A2835E692F0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F37A2D28-81DA-4399-84A0-A5A10F2CC6D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2297D7E5-2027-47D9-AFE9-6A5261D9906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CC4A289-306D-4451-8E5C-9BAC4F0C94A0}"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E58E51A-B318-4C96-BA7E-5AC76C2858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EE94B32-74DE-4AD3-B6F8-F0F7CB73BD0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accent2"/>
            </a:gs>
            <a:gs pos="100000">
              <a:schemeClr val="tx1"/>
            </a:gs>
          </a:gsLst>
          <a:path path="shape">
            <a:fillToRect l="50000" t="50000" r="50000" b="50000"/>
          </a:path>
        </a:gra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bwMode="auto">
          <a:xfrm>
            <a:off x="1371600" y="274638"/>
            <a:ext cx="77724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6" name="Rectangle 4"/>
          <p:cNvSpPr>
            <a:spLocks noGrp="1" noChangeArrowheads="1"/>
          </p:cNvSpPr>
          <p:nvPr>
            <p:ph type="body" idx="1"/>
          </p:nvPr>
        </p:nvSpPr>
        <p:spPr bwMode="auto">
          <a:xfrm>
            <a:off x="1371600" y="1905000"/>
            <a:ext cx="7772400" cy="452596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8610600" y="638175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a:defRPr/>
            </a:pPr>
            <a:fld id="{52A4959F-A619-4DA4-9A09-3AE512AA54CA}" type="slidenum">
              <a:rPr lang="en-US"/>
              <a:pPr>
                <a:defRPr/>
              </a:pPr>
              <a:t>‹#›</a:t>
            </a:fld>
            <a:endParaRPr lang="en-US"/>
          </a:p>
        </p:txBody>
      </p:sp>
      <p:sp>
        <p:nvSpPr>
          <p:cNvPr id="23559" name="Rectangle 7"/>
          <p:cNvSpPr>
            <a:spLocks noChangeArrowheads="1"/>
          </p:cNvSpPr>
          <p:nvPr/>
        </p:nvSpPr>
        <p:spPr bwMode="auto">
          <a:xfrm>
            <a:off x="0" y="0"/>
            <a:ext cx="1219200" cy="6858000"/>
          </a:xfrm>
          <a:prstGeom prst="rect">
            <a:avLst/>
          </a:prstGeom>
          <a:gradFill rotWithShape="1">
            <a:gsLst>
              <a:gs pos="0">
                <a:srgbClr val="F8B700"/>
              </a:gs>
              <a:gs pos="100000">
                <a:srgbClr val="F8B700">
                  <a:gamma/>
                  <a:shade val="0"/>
                  <a:invGamma/>
                </a:srgbClr>
              </a:gs>
            </a:gsLst>
            <a:path path="shape">
              <a:fillToRect l="50000" t="50000" r="50000" b="50000"/>
            </a:path>
          </a:gradFill>
          <a:ln w="9525">
            <a:solidFill>
              <a:schemeClr val="tx1"/>
            </a:solid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iming>
    <p:tnLst>
      <p:par>
        <p:cTn id="1" dur="indefinite" restart="never" nodeType="tmRoot"/>
      </p:par>
    </p:tnLst>
  </p:timing>
  <p:txStyles>
    <p:titleStyle>
      <a:lvl1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2pPr>
      <a:lvl3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3pPr>
      <a:lvl4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4pPr>
      <a:lvl5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5pPr>
      <a:lvl6pPr marL="4572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6pPr>
      <a:lvl7pPr marL="9144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7pPr>
      <a:lvl8pPr marL="13716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8pPr>
      <a:lvl9pPr marL="18288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9pPr>
    </p:titleStyle>
    <p:bodyStyle>
      <a:lvl1pPr marL="342900" indent="-342900" algn="l" rtl="0" eaLnBrk="0" fontAlgn="base" hangingPunct="0">
        <a:spcBef>
          <a:spcPct val="20000"/>
        </a:spcBef>
        <a:spcAft>
          <a:spcPct val="0"/>
        </a:spcAft>
        <a:buFont typeface="Wingdings" pitchFamily="2" charset="2"/>
        <a:defRPr sz="3600">
          <a:solidFill>
            <a:schemeClr val="bg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ü"/>
        <a:defRPr sz="3200">
          <a:solidFill>
            <a:schemeClr val="bg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800">
          <a:solidFill>
            <a:schemeClr val="bg1"/>
          </a:solidFill>
          <a:latin typeface="+mn-lt"/>
          <a:cs typeface="+mn-cs"/>
        </a:defRPr>
      </a:lvl3pPr>
      <a:lvl4pPr marL="1600200" indent="-228600" algn="l" rtl="0" eaLnBrk="0" fontAlgn="base" hangingPunct="0">
        <a:spcBef>
          <a:spcPct val="20000"/>
        </a:spcBef>
        <a:spcAft>
          <a:spcPct val="0"/>
        </a:spcAft>
        <a:buChar char="o"/>
        <a:defRPr sz="2400">
          <a:solidFill>
            <a:schemeClr val="bg1"/>
          </a:solidFill>
          <a:latin typeface="+mn-lt"/>
          <a:cs typeface="+mn-cs"/>
        </a:defRPr>
      </a:lvl4pPr>
      <a:lvl5pPr marL="2057400" indent="-228600" algn="l" rtl="0" eaLnBrk="0" fontAlgn="base" hangingPunct="0">
        <a:spcBef>
          <a:spcPct val="20000"/>
        </a:spcBef>
        <a:spcAft>
          <a:spcPct val="0"/>
        </a:spcAft>
        <a:buChar char="•"/>
        <a:defRPr sz="2400">
          <a:solidFill>
            <a:schemeClr val="bg1"/>
          </a:solidFill>
          <a:latin typeface="+mn-lt"/>
          <a:cs typeface="+mn-cs"/>
        </a:defRPr>
      </a:lvl5pPr>
      <a:lvl6pPr marL="2514600" indent="-228600" algn="l" rtl="0" fontAlgn="base">
        <a:spcBef>
          <a:spcPct val="20000"/>
        </a:spcBef>
        <a:spcAft>
          <a:spcPct val="0"/>
        </a:spcAft>
        <a:buChar char="•"/>
        <a:defRPr sz="2400">
          <a:solidFill>
            <a:schemeClr val="bg1"/>
          </a:solidFill>
          <a:latin typeface="+mn-lt"/>
          <a:cs typeface="+mn-cs"/>
        </a:defRPr>
      </a:lvl6pPr>
      <a:lvl7pPr marL="2971800" indent="-228600" algn="l" rtl="0" fontAlgn="base">
        <a:spcBef>
          <a:spcPct val="20000"/>
        </a:spcBef>
        <a:spcAft>
          <a:spcPct val="0"/>
        </a:spcAft>
        <a:buChar char="•"/>
        <a:defRPr sz="2400">
          <a:solidFill>
            <a:schemeClr val="bg1"/>
          </a:solidFill>
          <a:latin typeface="+mn-lt"/>
          <a:cs typeface="+mn-cs"/>
        </a:defRPr>
      </a:lvl7pPr>
      <a:lvl8pPr marL="3429000" indent="-228600" algn="l" rtl="0" fontAlgn="base">
        <a:spcBef>
          <a:spcPct val="20000"/>
        </a:spcBef>
        <a:spcAft>
          <a:spcPct val="0"/>
        </a:spcAft>
        <a:buChar char="•"/>
        <a:defRPr sz="2400">
          <a:solidFill>
            <a:schemeClr val="bg1"/>
          </a:solidFill>
          <a:latin typeface="+mn-lt"/>
          <a:cs typeface="+mn-cs"/>
        </a:defRPr>
      </a:lvl8pPr>
      <a:lvl9pPr marL="3886200" indent="-228600" algn="l" rtl="0" fontAlgn="base">
        <a:spcBef>
          <a:spcPct val="20000"/>
        </a:spcBef>
        <a:spcAft>
          <a:spcPct val="0"/>
        </a:spcAft>
        <a:buChar char="•"/>
        <a:defRPr sz="24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audio" Target="file:///C:\Documents%20and%20Settings\jnelson\My%20Documents\My%20Music\Back%20Traxx%20Volume%201\Atmospheric\Atmospheric_015.mp3" TargetMode="Externa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iirc.niu.edu/"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iirc.niu.edu/"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audio" Target="file:///F:\My%20Documents\My%20Music\Meeting%20Songs\2-Meet%20&amp;%20Greet.mp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wmf"/></Relationships>
</file>

<file path=ppt/slides/_rels/slide3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24.gif"/><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hyperlink" Target="http://ddip.lth5.k12.il.us/dotnetnuke/"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slideLayout" Target="../slideLayouts/slideLayout7.xml"/><Relationship Id="rId1" Type="http://schemas.openxmlformats.org/officeDocument/2006/relationships/audio" Target="file:///F:\My%20Documents\My%20Music\The%20Trainers'%20Warehouse\Tunes%20for%20Trainers\30%20Willow%20Point.wma" TargetMode="Externa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1600200"/>
            <a:ext cx="7772400" cy="1470025"/>
          </a:xfrm>
        </p:spPr>
        <p:txBody>
          <a:bodyPr/>
          <a:lstStyle/>
          <a:p>
            <a:pPr eaLnBrk="1" hangingPunct="1">
              <a:defRPr/>
            </a:pPr>
            <a:r>
              <a:rPr lang="en-US" sz="7200" dirty="0" smtClean="0">
                <a:solidFill>
                  <a:srgbClr val="FFC000"/>
                </a:solidFill>
                <a:effectLst/>
              </a:rPr>
              <a:t>Technology Planning</a:t>
            </a:r>
            <a:r>
              <a:rPr lang="en-US" sz="5400" dirty="0" smtClean="0">
                <a:solidFill>
                  <a:srgbClr val="FFC000"/>
                </a:solidFill>
                <a:effectLst/>
              </a:rPr>
              <a:t>        Session I</a:t>
            </a:r>
          </a:p>
        </p:txBody>
      </p:sp>
      <p:sp>
        <p:nvSpPr>
          <p:cNvPr id="2051" name="Rectangle 3"/>
          <p:cNvSpPr>
            <a:spLocks noGrp="1" noChangeArrowheads="1"/>
          </p:cNvSpPr>
          <p:nvPr>
            <p:ph type="subTitle" idx="1"/>
          </p:nvPr>
        </p:nvSpPr>
        <p:spPr>
          <a:xfrm>
            <a:off x="685800" y="4800600"/>
            <a:ext cx="6400800" cy="1752600"/>
          </a:xfrm>
        </p:spPr>
        <p:txBody>
          <a:bodyPr/>
          <a:lstStyle/>
          <a:p>
            <a:pPr algn="r" eaLnBrk="1" hangingPunct="1">
              <a:defRPr/>
            </a:pPr>
            <a:r>
              <a:rPr lang="en-US" dirty="0" smtClean="0">
                <a:effectLst>
                  <a:outerShdw blurRad="38100" dist="38100" dir="2700000" algn="tl">
                    <a:srgbClr val="000000">
                      <a:alpha val="43137"/>
                    </a:srgbClr>
                  </a:outerShdw>
                </a:effectLst>
              </a:rPr>
              <a:t>October 15, 2009</a:t>
            </a:r>
          </a:p>
          <a:p>
            <a:pPr algn="r" eaLnBrk="1" hangingPunct="1">
              <a:defRPr/>
            </a:pPr>
            <a:r>
              <a:rPr lang="en-US" dirty="0" smtClean="0">
                <a:effectLst>
                  <a:outerShdw blurRad="38100" dist="38100" dir="2700000" algn="tl">
                    <a:srgbClr val="000000">
                      <a:alpha val="43137"/>
                    </a:srgbClr>
                  </a:outerShdw>
                </a:effectLst>
              </a:rPr>
              <a:t>Facilitator: Patti Furlano</a:t>
            </a:r>
          </a:p>
        </p:txBody>
      </p:sp>
      <p:pic>
        <p:nvPicPr>
          <p:cNvPr id="2052" name="Picture 8" descr="MCj04316040000[1]"/>
          <p:cNvPicPr>
            <a:picLocks noChangeAspect="1" noChangeArrowheads="1"/>
          </p:cNvPicPr>
          <p:nvPr/>
        </p:nvPicPr>
        <p:blipFill>
          <a:blip r:embed="rId2"/>
          <a:srcRect/>
          <a:stretch>
            <a:fillRect/>
          </a:stretch>
        </p:blipFill>
        <p:spPr bwMode="auto">
          <a:xfrm>
            <a:off x="0" y="228600"/>
            <a:ext cx="1371600" cy="1371600"/>
          </a:xfrm>
          <a:prstGeom prst="rect">
            <a:avLst/>
          </a:prstGeom>
          <a:noFill/>
          <a:ln w="9525">
            <a:noFill/>
            <a:miter lim="800000"/>
            <a:headEnd/>
            <a:tailEnd/>
          </a:ln>
        </p:spPr>
      </p:pic>
      <p:pic>
        <p:nvPicPr>
          <p:cNvPr id="2053" name="Picture 9" descr="MCj04316330000[1]"/>
          <p:cNvPicPr>
            <a:picLocks noChangeAspect="1" noChangeArrowheads="1"/>
          </p:cNvPicPr>
          <p:nvPr/>
        </p:nvPicPr>
        <p:blipFill>
          <a:blip r:embed="rId3"/>
          <a:srcRect/>
          <a:stretch>
            <a:fillRect/>
          </a:stretch>
        </p:blipFill>
        <p:spPr bwMode="auto">
          <a:xfrm>
            <a:off x="0" y="2819400"/>
            <a:ext cx="1143000" cy="1143000"/>
          </a:xfrm>
          <a:prstGeom prst="rect">
            <a:avLst/>
          </a:prstGeom>
          <a:noFill/>
          <a:ln w="9525">
            <a:noFill/>
            <a:miter lim="800000"/>
            <a:headEnd/>
            <a:tailEnd/>
          </a:ln>
        </p:spPr>
      </p:pic>
      <p:pic>
        <p:nvPicPr>
          <p:cNvPr id="2054" name="Picture 13" descr="teacerh helping student"/>
          <p:cNvPicPr>
            <a:picLocks noChangeAspect="1" noChangeArrowheads="1" noCrop="1"/>
          </p:cNvPicPr>
          <p:nvPr/>
        </p:nvPicPr>
        <p:blipFill>
          <a:blip r:embed="rId4"/>
          <a:srcRect/>
          <a:stretch>
            <a:fillRect/>
          </a:stretch>
        </p:blipFill>
        <p:spPr bwMode="auto">
          <a:xfrm>
            <a:off x="7239000" y="4953000"/>
            <a:ext cx="1905000" cy="1905000"/>
          </a:xfrm>
          <a:prstGeom prst="rect">
            <a:avLst/>
          </a:prstGeom>
          <a:noFill/>
          <a:ln w="9525">
            <a:noFill/>
            <a:miter lim="800000"/>
            <a:headEnd/>
            <a:tailEnd/>
          </a:ln>
        </p:spPr>
      </p:pic>
      <p:pic>
        <p:nvPicPr>
          <p:cNvPr id="2055" name="Picture 14" descr="report_card_a_plus_lg_clr"/>
          <p:cNvPicPr>
            <a:picLocks noChangeAspect="1" noChangeArrowheads="1" noCrop="1"/>
          </p:cNvPicPr>
          <p:nvPr/>
        </p:nvPicPr>
        <p:blipFill>
          <a:blip r:embed="rId5"/>
          <a:srcRect/>
          <a:stretch>
            <a:fillRect/>
          </a:stretch>
        </p:blipFill>
        <p:spPr bwMode="auto">
          <a:xfrm>
            <a:off x="1524000" y="3505200"/>
            <a:ext cx="1676400" cy="1455738"/>
          </a:xfrm>
          <a:prstGeom prst="rect">
            <a:avLst/>
          </a:prstGeom>
          <a:noFill/>
          <a:ln w="9525">
            <a:noFill/>
            <a:miter lim="800000"/>
            <a:headEnd/>
            <a:tailEnd/>
          </a:ln>
        </p:spPr>
      </p:pic>
      <p:pic>
        <p:nvPicPr>
          <p:cNvPr id="2056" name="Picture 17" descr="j0285750"/>
          <p:cNvPicPr>
            <a:picLocks noChangeAspect="1" noChangeArrowheads="1"/>
          </p:cNvPicPr>
          <p:nvPr/>
        </p:nvPicPr>
        <p:blipFill>
          <a:blip r:embed="rId6"/>
          <a:srcRect/>
          <a:stretch>
            <a:fillRect/>
          </a:stretch>
        </p:blipFill>
        <p:spPr bwMode="auto">
          <a:xfrm>
            <a:off x="0" y="4938713"/>
            <a:ext cx="1219200" cy="74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ooter Placeholder 1"/>
          <p:cNvSpPr>
            <a:spLocks noGrp="1"/>
          </p:cNvSpPr>
          <p:nvPr>
            <p:ph type="ftr" sz="quarter" idx="4294967295"/>
          </p:nvPr>
        </p:nvSpPr>
        <p:spPr bwMode="auto">
          <a:xfrm>
            <a:off x="8610600" y="6381750"/>
            <a:ext cx="533400" cy="476250"/>
          </a:xfrm>
          <a:prstGeom prst="rect">
            <a:avLst/>
          </a:prstGeom>
          <a:noFill/>
          <a:ln>
            <a:miter lim="800000"/>
            <a:headEnd/>
            <a:tailEnd/>
          </a:ln>
        </p:spPr>
        <p:txBody>
          <a:bodyPr/>
          <a:lstStyle/>
          <a:p>
            <a:pPr algn="r"/>
            <a:r>
              <a:rPr lang="en-US" sz="1400">
                <a:solidFill>
                  <a:schemeClr val="bg1"/>
                </a:solidFill>
              </a:rPr>
              <a:t>Furlano &amp; Nelson, Vista Learning    2006©</a:t>
            </a:r>
            <a:r>
              <a:rPr lang="en-US" sz="1600">
                <a:solidFill>
                  <a:schemeClr val="bg1"/>
                </a:solidFill>
              </a:rPr>
              <a:t>	</a:t>
            </a:r>
          </a:p>
        </p:txBody>
      </p:sp>
      <p:pic>
        <p:nvPicPr>
          <p:cNvPr id="60419" name="Picture 4"/>
          <p:cNvPicPr>
            <a:picLocks noChangeAspect="1" noChangeArrowheads="1"/>
          </p:cNvPicPr>
          <p:nvPr/>
        </p:nvPicPr>
        <p:blipFill>
          <a:blip r:embed="rId3">
            <a:grayscl/>
          </a:blip>
          <a:srcRect l="16000" t="8450" r="3999" b="7042"/>
          <a:stretch>
            <a:fillRect/>
          </a:stretch>
        </p:blipFill>
        <p:spPr bwMode="auto">
          <a:xfrm>
            <a:off x="0" y="-9525"/>
            <a:ext cx="9153525" cy="6867525"/>
          </a:xfrm>
          <a:prstGeom prst="rect">
            <a:avLst/>
          </a:prstGeom>
          <a:noFill/>
          <a:ln w="12700">
            <a:noFill/>
            <a:miter lim="800000"/>
            <a:headEnd type="none" w="sm" len="sm"/>
            <a:tailEnd type="none" w="sm" len="sm"/>
          </a:ln>
        </p:spPr>
      </p:pic>
      <p:pic>
        <p:nvPicPr>
          <p:cNvPr id="2291719" name="Picture 7"/>
          <p:cNvPicPr>
            <a:picLocks noChangeAspect="1" noChangeArrowheads="1"/>
          </p:cNvPicPr>
          <p:nvPr/>
        </p:nvPicPr>
        <p:blipFill>
          <a:blip r:embed="rId3"/>
          <a:srcRect l="16112" t="8441" r="3969" b="7152"/>
          <a:stretch>
            <a:fillRect/>
          </a:stretch>
        </p:blipFill>
        <p:spPr bwMode="auto">
          <a:xfrm>
            <a:off x="0" y="0"/>
            <a:ext cx="9144000" cy="6858000"/>
          </a:xfrm>
          <a:prstGeom prst="rect">
            <a:avLst/>
          </a:prstGeom>
          <a:noFill/>
          <a:ln w="12700">
            <a:noFill/>
            <a:miter lim="800000"/>
            <a:headEnd type="none" w="sm" len="sm"/>
            <a:tailEnd type="none" w="sm" len="sm"/>
          </a:ln>
        </p:spPr>
      </p:pic>
      <p:sp>
        <p:nvSpPr>
          <p:cNvPr id="2291718" name="WordArt 6"/>
          <p:cNvSpPr>
            <a:spLocks noChangeArrowheads="1" noChangeShapeType="1" noTextEdit="1"/>
          </p:cNvSpPr>
          <p:nvPr/>
        </p:nvSpPr>
        <p:spPr bwMode="auto">
          <a:xfrm rot="-2530373">
            <a:off x="5219700" y="4038600"/>
            <a:ext cx="3924300" cy="1308100"/>
          </a:xfrm>
          <a:prstGeom prst="rect">
            <a:avLst/>
          </a:prstGeom>
        </p:spPr>
        <p:txBody>
          <a:bodyPr wrap="none" fromWordArt="1">
            <a:prstTxWarp prst="textCurveDown">
              <a:avLst>
                <a:gd name="adj" fmla="val 43477"/>
              </a:avLst>
            </a:prstTxWarp>
          </a:bodyPr>
          <a:lstStyle/>
          <a:p>
            <a:pPr algn="ctr"/>
            <a:r>
              <a:rPr lang="en-US" sz="7200" kern="10">
                <a:ln w="25400">
                  <a:solidFill>
                    <a:srgbClr val="000000"/>
                  </a:solidFill>
                  <a:round/>
                  <a:headEnd type="none" w="sm" len="sm"/>
                  <a:tailEnd type="none" w="sm" len="sm"/>
                </a:ln>
                <a:solidFill>
                  <a:srgbClr val="993300"/>
                </a:solidFill>
                <a:latin typeface="Theatre"/>
              </a:rPr>
              <a:t>COMPASS POINTS</a:t>
            </a:r>
          </a:p>
        </p:txBody>
      </p:sp>
      <p:pic>
        <p:nvPicPr>
          <p:cNvPr id="2291720" name="Atmospheric_015.mp3">
            <a:hlinkClick r:id="" action="ppaction://media"/>
          </p:cNvPr>
          <p:cNvPicPr>
            <a:picLocks noRot="1" noChangeAspect="1" noChangeArrowheads="1"/>
          </p:cNvPicPr>
          <p:nvPr>
            <a:audioFile r:link="rId1"/>
          </p:nvPr>
        </p:nvPicPr>
        <p:blipFill>
          <a:blip r:embed="rId4"/>
          <a:srcRect/>
          <a:stretch>
            <a:fillRect/>
          </a:stretch>
        </p:blipFill>
        <p:spPr bwMode="auto">
          <a:xfrm>
            <a:off x="4449763" y="3306763"/>
            <a:ext cx="244475" cy="244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1.0)">
                                      <p:cBhvr>
                                        <p:cTn id="6" dur="15811" fill="hold"/>
                                        <p:tgtEl>
                                          <p:spTgt spid="2291720"/>
                                        </p:tgtEl>
                                      </p:cBhvr>
                                    </p:cmd>
                                  </p:childTnLst>
                                </p:cTn>
                              </p:par>
                              <p:par>
                                <p:cTn id="7" presetID="10" presetClass="entr" presetSubtype="0" fill="hold" nodeType="withEffect">
                                  <p:stCondLst>
                                    <p:cond delay="2000"/>
                                  </p:stCondLst>
                                  <p:childTnLst>
                                    <p:set>
                                      <p:cBhvr>
                                        <p:cTn id="8" dur="1" fill="hold">
                                          <p:stCondLst>
                                            <p:cond delay="0"/>
                                          </p:stCondLst>
                                        </p:cTn>
                                        <p:tgtEl>
                                          <p:spTgt spid="2291719"/>
                                        </p:tgtEl>
                                        <p:attrNameLst>
                                          <p:attrName>style.visibility</p:attrName>
                                        </p:attrNameLst>
                                      </p:cBhvr>
                                      <p:to>
                                        <p:strVal val="visible"/>
                                      </p:to>
                                    </p:set>
                                    <p:animEffect transition="in" filter="fade">
                                      <p:cBhvr>
                                        <p:cTn id="9" dur="5000"/>
                                        <p:tgtEl>
                                          <p:spTgt spid="2291719"/>
                                        </p:tgtEl>
                                      </p:cBhvr>
                                    </p:animEffect>
                                  </p:childTnLst>
                                </p:cTn>
                              </p:par>
                              <p:par>
                                <p:cTn id="10" presetID="31" presetClass="entr" presetSubtype="0" fill="hold" grpId="0" nodeType="withEffect">
                                  <p:stCondLst>
                                    <p:cond delay="5000"/>
                                  </p:stCondLst>
                                  <p:iterate type="lt">
                                    <p:tmPct val="5000"/>
                                  </p:iterate>
                                  <p:childTnLst>
                                    <p:set>
                                      <p:cBhvr>
                                        <p:cTn id="11" dur="1" fill="hold">
                                          <p:stCondLst>
                                            <p:cond delay="0"/>
                                          </p:stCondLst>
                                        </p:cTn>
                                        <p:tgtEl>
                                          <p:spTgt spid="2291718"/>
                                        </p:tgtEl>
                                        <p:attrNameLst>
                                          <p:attrName>style.visibility</p:attrName>
                                        </p:attrNameLst>
                                      </p:cBhvr>
                                      <p:to>
                                        <p:strVal val="visible"/>
                                      </p:to>
                                    </p:set>
                                    <p:anim calcmode="lin" valueType="num">
                                      <p:cBhvr>
                                        <p:cTn id="12" dur="5000" fill="hold"/>
                                        <p:tgtEl>
                                          <p:spTgt spid="2291718"/>
                                        </p:tgtEl>
                                        <p:attrNameLst>
                                          <p:attrName>ppt_w</p:attrName>
                                        </p:attrNameLst>
                                      </p:cBhvr>
                                      <p:tavLst>
                                        <p:tav tm="0">
                                          <p:val>
                                            <p:fltVal val="0"/>
                                          </p:val>
                                        </p:tav>
                                        <p:tav tm="100000">
                                          <p:val>
                                            <p:strVal val="#ppt_w"/>
                                          </p:val>
                                        </p:tav>
                                      </p:tavLst>
                                    </p:anim>
                                    <p:anim calcmode="lin" valueType="num">
                                      <p:cBhvr>
                                        <p:cTn id="13" dur="5000" fill="hold"/>
                                        <p:tgtEl>
                                          <p:spTgt spid="2291718"/>
                                        </p:tgtEl>
                                        <p:attrNameLst>
                                          <p:attrName>ppt_h</p:attrName>
                                        </p:attrNameLst>
                                      </p:cBhvr>
                                      <p:tavLst>
                                        <p:tav tm="0">
                                          <p:val>
                                            <p:fltVal val="0"/>
                                          </p:val>
                                        </p:tav>
                                        <p:tav tm="100000">
                                          <p:val>
                                            <p:strVal val="#ppt_h"/>
                                          </p:val>
                                        </p:tav>
                                      </p:tavLst>
                                    </p:anim>
                                    <p:anim calcmode="lin" valueType="num">
                                      <p:cBhvr>
                                        <p:cTn id="14" dur="5000" fill="hold"/>
                                        <p:tgtEl>
                                          <p:spTgt spid="2291718"/>
                                        </p:tgtEl>
                                        <p:attrNameLst>
                                          <p:attrName>style.rotation</p:attrName>
                                        </p:attrNameLst>
                                      </p:cBhvr>
                                      <p:tavLst>
                                        <p:tav tm="0">
                                          <p:val>
                                            <p:fltVal val="90"/>
                                          </p:val>
                                        </p:tav>
                                        <p:tav tm="100000">
                                          <p:val>
                                            <p:fltVal val="0"/>
                                          </p:val>
                                        </p:tav>
                                      </p:tavLst>
                                    </p:anim>
                                    <p:animEffect transition="in" filter="fade">
                                      <p:cBhvr>
                                        <p:cTn id="15" dur="5000"/>
                                        <p:tgtEl>
                                          <p:spTgt spid="229171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6" fill="hold" display="0">
                  <p:stCondLst>
                    <p:cond delay="indefinite"/>
                  </p:stCondLst>
                  <p:endCondLst>
                    <p:cond evt="onPrev" delay="0">
                      <p:tgtEl>
                        <p:sldTgt/>
                      </p:tgtEl>
                    </p:cond>
                    <p:cond evt="onStopAudio" delay="0">
                      <p:tgtEl>
                        <p:sldTgt/>
                      </p:tgtEl>
                    </p:cond>
                  </p:endCondLst>
                </p:cTn>
                <p:tgtEl>
                  <p:spTgt spid="2291720"/>
                </p:tgtEl>
              </p:cMediaNode>
            </p:audio>
          </p:childTnLst>
        </p:cTn>
      </p:par>
    </p:tnLst>
    <p:bldLst>
      <p:bldP spid="22917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3"/>
          <p:cNvSpPr>
            <a:spLocks noGrp="1"/>
          </p:cNvSpPr>
          <p:nvPr>
            <p:ph type="sldNum" sz="quarter" idx="10"/>
          </p:nvPr>
        </p:nvSpPr>
        <p:spPr>
          <a:xfrm>
            <a:off x="6553200" y="6248400"/>
            <a:ext cx="1905000" cy="457200"/>
          </a:xfrm>
          <a:noFill/>
        </p:spPr>
        <p:txBody>
          <a:bodyPr/>
          <a:lstStyle/>
          <a:p>
            <a:fld id="{2A6DFF88-FB93-4065-AECF-F93BDE83FEA4}" type="slidenum">
              <a:rPr lang="en-US" smtClean="0"/>
              <a:pPr/>
              <a:t>11</a:t>
            </a:fld>
            <a:endParaRPr lang="en-US" smtClean="0"/>
          </a:p>
        </p:txBody>
      </p:sp>
      <p:sp>
        <p:nvSpPr>
          <p:cNvPr id="2390018" name="Text Box 2"/>
          <p:cNvSpPr txBox="1">
            <a:spLocks noChangeArrowheads="1"/>
          </p:cNvSpPr>
          <p:nvPr/>
        </p:nvSpPr>
        <p:spPr bwMode="auto">
          <a:xfrm>
            <a:off x="1295400" y="1066800"/>
            <a:ext cx="7467600" cy="5370513"/>
          </a:xfrm>
          <a:prstGeom prst="rect">
            <a:avLst/>
          </a:prstGeom>
          <a:noFill/>
          <a:ln w="12700">
            <a:noFill/>
            <a:miter lim="800000"/>
            <a:headEnd type="none" w="sm" len="sm"/>
            <a:tailEnd type="none" w="sm" len="sm"/>
          </a:ln>
          <a:effectLst/>
        </p:spPr>
        <p:txBody>
          <a:bodyPr>
            <a:spAutoFit/>
          </a:bodyPr>
          <a:lstStyle/>
          <a:p>
            <a:pPr marL="457200" indent="-457200">
              <a:lnSpc>
                <a:spcPct val="125000"/>
              </a:lnSpc>
              <a:spcBef>
                <a:spcPct val="50000"/>
              </a:spcBef>
              <a:buClr>
                <a:srgbClr val="00FF00"/>
              </a:buClr>
              <a:defRPr/>
            </a:pPr>
            <a:endParaRPr lang="en-US" sz="3600" dirty="0">
              <a:solidFill>
                <a:srgbClr val="FFFF99"/>
              </a:solidFill>
              <a:latin typeface="+mj-lt"/>
            </a:endParaRPr>
          </a:p>
          <a:p>
            <a:pPr marL="457200" indent="-457200">
              <a:lnSpc>
                <a:spcPct val="125000"/>
              </a:lnSpc>
              <a:spcBef>
                <a:spcPct val="50000"/>
              </a:spcBef>
              <a:buClr>
                <a:srgbClr val="00FF00"/>
              </a:buClr>
              <a:defRPr/>
            </a:pPr>
            <a:r>
              <a:rPr lang="en-US" sz="3600" dirty="0">
                <a:solidFill>
                  <a:srgbClr val="FFFF99"/>
                </a:solidFill>
                <a:latin typeface="+mj-lt"/>
              </a:rPr>
              <a:t>Circle </a:t>
            </a:r>
            <a:r>
              <a:rPr lang="en-US" sz="3600" b="1" dirty="0">
                <a:solidFill>
                  <a:srgbClr val="FFC000"/>
                </a:solidFill>
                <a:latin typeface="+mj-lt"/>
              </a:rPr>
              <a:t>individually</a:t>
            </a:r>
            <a:r>
              <a:rPr lang="en-US" sz="3600" dirty="0">
                <a:solidFill>
                  <a:srgbClr val="FFFF99"/>
                </a:solidFill>
                <a:latin typeface="+mj-lt"/>
              </a:rPr>
              <a:t> which direction you believe ACCURATELY describes the way you work within a group</a:t>
            </a:r>
            <a:r>
              <a:rPr lang="en-US" sz="4000" dirty="0">
                <a:solidFill>
                  <a:srgbClr val="FFFF99"/>
                </a:solidFill>
                <a:latin typeface="+mj-lt"/>
              </a:rPr>
              <a:t>.</a:t>
            </a:r>
          </a:p>
          <a:p>
            <a:pPr marL="457200" indent="-457200">
              <a:lnSpc>
                <a:spcPct val="125000"/>
              </a:lnSpc>
              <a:spcBef>
                <a:spcPct val="50000"/>
              </a:spcBef>
              <a:buClr>
                <a:srgbClr val="00FF00"/>
              </a:buClr>
              <a:defRPr/>
            </a:pPr>
            <a:r>
              <a:rPr lang="en-US" sz="3600" dirty="0">
                <a:solidFill>
                  <a:srgbClr val="FFFF99"/>
                </a:solidFill>
                <a:latin typeface="+mj-lt"/>
              </a:rPr>
              <a:t>Go to</a:t>
            </a:r>
            <a:r>
              <a:rPr lang="en-US" sz="4000" dirty="0">
                <a:solidFill>
                  <a:srgbClr val="FFFF99"/>
                </a:solidFill>
                <a:latin typeface="+mj-lt"/>
              </a:rPr>
              <a:t> YOUR </a:t>
            </a:r>
            <a:r>
              <a:rPr lang="en-US" sz="3600" dirty="0">
                <a:solidFill>
                  <a:srgbClr val="FFFF99"/>
                </a:solidFill>
                <a:latin typeface="+mj-lt"/>
              </a:rPr>
              <a:t>Compass Point</a:t>
            </a:r>
            <a:r>
              <a:rPr lang="en-US" sz="4000" dirty="0">
                <a:solidFill>
                  <a:srgbClr val="FFFF99"/>
                </a:solidFill>
                <a:latin typeface="+mj-lt"/>
              </a:rPr>
              <a:t> </a:t>
            </a:r>
          </a:p>
          <a:p>
            <a:pPr marL="457200" indent="-457200">
              <a:lnSpc>
                <a:spcPct val="125000"/>
              </a:lnSpc>
              <a:spcBef>
                <a:spcPct val="50000"/>
              </a:spcBef>
              <a:buClr>
                <a:srgbClr val="00FF00"/>
              </a:buClr>
              <a:buFontTx/>
              <a:buAutoNum type="arabicPeriod"/>
              <a:defRPr/>
            </a:pPr>
            <a:endParaRPr lang="en-US" sz="4000" dirty="0"/>
          </a:p>
        </p:txBody>
      </p:sp>
      <p:sp>
        <p:nvSpPr>
          <p:cNvPr id="2390019" name="Text Box 3"/>
          <p:cNvSpPr txBox="1">
            <a:spLocks noChangeArrowheads="1"/>
          </p:cNvSpPr>
          <p:nvPr/>
        </p:nvSpPr>
        <p:spPr bwMode="auto">
          <a:xfrm>
            <a:off x="0" y="304800"/>
            <a:ext cx="9144000" cy="914400"/>
          </a:xfrm>
          <a:prstGeom prst="rect">
            <a:avLst/>
          </a:prstGeom>
          <a:noFill/>
          <a:ln w="12700">
            <a:noFill/>
            <a:miter lim="800000"/>
            <a:headEnd type="none" w="sm" len="sm"/>
            <a:tailEnd type="none" w="sm" len="sm"/>
          </a:ln>
          <a:effectLst/>
        </p:spPr>
        <p:txBody>
          <a:bodyPr>
            <a:spAutoFit/>
          </a:bodyPr>
          <a:lstStyle/>
          <a:p>
            <a:pPr marL="68263" indent="-68263" algn="ctr">
              <a:tabLst>
                <a:tab pos="182563" algn="l"/>
              </a:tabLst>
              <a:defRPr/>
            </a:pPr>
            <a:r>
              <a:rPr lang="en-US" sz="5400" b="1" dirty="0">
                <a:solidFill>
                  <a:srgbClr val="FFC000"/>
                </a:solidFill>
                <a:latin typeface="+mj-lt"/>
                <a:cs typeface="Times New Roman" pitchFamily="18" charset="0"/>
              </a:rPr>
              <a:t>COMPASS POINTS</a:t>
            </a:r>
          </a:p>
        </p:txBody>
      </p:sp>
      <p:pic>
        <p:nvPicPr>
          <p:cNvPr id="61445" name="Picture 4"/>
          <p:cNvPicPr>
            <a:picLocks noChangeAspect="1" noChangeArrowheads="1"/>
          </p:cNvPicPr>
          <p:nvPr/>
        </p:nvPicPr>
        <p:blipFill>
          <a:blip r:embed="rId2"/>
          <a:srcRect/>
          <a:stretch>
            <a:fillRect/>
          </a:stretch>
        </p:blipFill>
        <p:spPr bwMode="auto">
          <a:xfrm>
            <a:off x="7038975" y="4919663"/>
            <a:ext cx="2105025" cy="1938337"/>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0"/>
          </p:nvPr>
        </p:nvSpPr>
        <p:spPr>
          <a:xfrm>
            <a:off x="6553200" y="6248400"/>
            <a:ext cx="1905000" cy="457200"/>
          </a:xfrm>
          <a:noFill/>
        </p:spPr>
        <p:txBody>
          <a:bodyPr/>
          <a:lstStyle/>
          <a:p>
            <a:fld id="{4B3EA01D-7102-4A4D-B596-A1FB27A83FB1}" type="slidenum">
              <a:rPr lang="en-US" smtClean="0"/>
              <a:pPr/>
              <a:t>12</a:t>
            </a:fld>
            <a:endParaRPr lang="en-US" smtClean="0"/>
          </a:p>
        </p:txBody>
      </p:sp>
      <p:sp>
        <p:nvSpPr>
          <p:cNvPr id="2391042" name="Text Box 2"/>
          <p:cNvSpPr txBox="1">
            <a:spLocks noChangeArrowheads="1"/>
          </p:cNvSpPr>
          <p:nvPr/>
        </p:nvSpPr>
        <p:spPr bwMode="auto">
          <a:xfrm>
            <a:off x="0" y="0"/>
            <a:ext cx="9144000" cy="914400"/>
          </a:xfrm>
          <a:prstGeom prst="rect">
            <a:avLst/>
          </a:prstGeom>
          <a:noFill/>
          <a:ln w="12700">
            <a:noFill/>
            <a:miter lim="800000"/>
            <a:headEnd type="none" w="sm" len="sm"/>
            <a:tailEnd type="none" w="sm" len="sm"/>
          </a:ln>
          <a:effectLst/>
        </p:spPr>
        <p:txBody>
          <a:bodyPr>
            <a:spAutoFit/>
          </a:bodyPr>
          <a:lstStyle/>
          <a:p>
            <a:pPr marL="68263" indent="-68263" algn="ctr">
              <a:tabLst>
                <a:tab pos="182563" algn="l"/>
              </a:tabLst>
              <a:defRPr/>
            </a:pPr>
            <a:r>
              <a:rPr lang="en-US" sz="5400" b="1" dirty="0">
                <a:solidFill>
                  <a:srgbClr val="FFC000"/>
                </a:solidFill>
                <a:latin typeface="+mj-lt"/>
                <a:cs typeface="Times New Roman" pitchFamily="18" charset="0"/>
              </a:rPr>
              <a:t>COMPASS POINTS</a:t>
            </a:r>
          </a:p>
        </p:txBody>
      </p:sp>
      <p:sp>
        <p:nvSpPr>
          <p:cNvPr id="2391044" name="Text Box 4"/>
          <p:cNvSpPr txBox="1">
            <a:spLocks noChangeArrowheads="1"/>
          </p:cNvSpPr>
          <p:nvPr/>
        </p:nvSpPr>
        <p:spPr bwMode="auto">
          <a:xfrm>
            <a:off x="1219200" y="1219200"/>
            <a:ext cx="7696200" cy="5445125"/>
          </a:xfrm>
          <a:prstGeom prst="rect">
            <a:avLst/>
          </a:prstGeom>
          <a:noFill/>
          <a:ln w="12700">
            <a:noFill/>
            <a:miter lim="800000"/>
            <a:headEnd type="none" w="sm" len="sm"/>
            <a:tailEnd type="none" w="sm" len="sm"/>
          </a:ln>
          <a:effectLst/>
        </p:spPr>
        <p:txBody>
          <a:bodyPr>
            <a:spAutoFit/>
          </a:bodyPr>
          <a:lstStyle/>
          <a:p>
            <a:pPr marL="914400" lvl="1" indent="-342900">
              <a:lnSpc>
                <a:spcPct val="95000"/>
              </a:lnSpc>
              <a:spcAft>
                <a:spcPct val="30000"/>
              </a:spcAft>
              <a:buClr>
                <a:srgbClr val="FFCC66"/>
              </a:buClr>
              <a:buSzPct val="130000"/>
              <a:defRPr/>
            </a:pPr>
            <a:r>
              <a:rPr lang="en-US" sz="3200" dirty="0">
                <a:solidFill>
                  <a:srgbClr val="FFFF99"/>
                </a:solidFill>
                <a:latin typeface="+mj-lt"/>
              </a:rPr>
              <a:t>What are the </a:t>
            </a:r>
            <a:r>
              <a:rPr lang="en-US" sz="3200" b="1" dirty="0">
                <a:solidFill>
                  <a:srgbClr val="FFC000"/>
                </a:solidFill>
                <a:latin typeface="+mj-lt"/>
              </a:rPr>
              <a:t>strengths </a:t>
            </a:r>
            <a:r>
              <a:rPr lang="en-US" sz="3200" dirty="0">
                <a:solidFill>
                  <a:srgbClr val="FFFF99"/>
                </a:solidFill>
                <a:latin typeface="+mj-lt"/>
              </a:rPr>
              <a:t>of our style?                              </a:t>
            </a:r>
          </a:p>
          <a:p>
            <a:pPr marL="914400" lvl="1" indent="-342900">
              <a:lnSpc>
                <a:spcPct val="95000"/>
              </a:lnSpc>
              <a:spcAft>
                <a:spcPct val="30000"/>
              </a:spcAft>
              <a:buClr>
                <a:srgbClr val="FFCC66"/>
              </a:buClr>
              <a:buSzPct val="130000"/>
              <a:defRPr/>
            </a:pPr>
            <a:r>
              <a:rPr lang="en-US" sz="3200" dirty="0">
                <a:solidFill>
                  <a:srgbClr val="FFFF99"/>
                </a:solidFill>
                <a:latin typeface="+mj-lt"/>
              </a:rPr>
              <a:t>What are the </a:t>
            </a:r>
            <a:r>
              <a:rPr lang="en-US" sz="3200" b="1" dirty="0">
                <a:solidFill>
                  <a:srgbClr val="FFC000"/>
                </a:solidFill>
                <a:latin typeface="+mj-lt"/>
              </a:rPr>
              <a:t>limitations </a:t>
            </a:r>
            <a:r>
              <a:rPr lang="en-US" sz="3200" dirty="0">
                <a:solidFill>
                  <a:srgbClr val="FFFF99"/>
                </a:solidFill>
                <a:latin typeface="+mj-lt"/>
              </a:rPr>
              <a:t>of our style?                           </a:t>
            </a:r>
          </a:p>
          <a:p>
            <a:pPr marL="914400" lvl="1" indent="-342900">
              <a:lnSpc>
                <a:spcPct val="95000"/>
              </a:lnSpc>
              <a:spcAft>
                <a:spcPct val="30000"/>
              </a:spcAft>
              <a:buClr>
                <a:srgbClr val="FFCC66"/>
              </a:buClr>
              <a:buSzPct val="130000"/>
              <a:defRPr/>
            </a:pPr>
            <a:r>
              <a:rPr lang="en-US" sz="3200" dirty="0">
                <a:solidFill>
                  <a:srgbClr val="FFFF99"/>
                </a:solidFill>
                <a:latin typeface="+mj-lt"/>
              </a:rPr>
              <a:t>What </a:t>
            </a:r>
            <a:r>
              <a:rPr lang="en-US" sz="3200" u="sng" dirty="0">
                <a:solidFill>
                  <a:srgbClr val="FFFF99"/>
                </a:solidFill>
                <a:latin typeface="+mj-lt"/>
              </a:rPr>
              <a:t>style</a:t>
            </a:r>
            <a:r>
              <a:rPr lang="en-US" sz="3200" dirty="0">
                <a:solidFill>
                  <a:srgbClr val="FFFF99"/>
                </a:solidFill>
                <a:latin typeface="+mj-lt"/>
              </a:rPr>
              <a:t> do we find the </a:t>
            </a:r>
            <a:r>
              <a:rPr lang="en-US" sz="3200" b="1" dirty="0">
                <a:solidFill>
                  <a:srgbClr val="FFC000"/>
                </a:solidFill>
                <a:latin typeface="+mj-lt"/>
              </a:rPr>
              <a:t>most difficult to work with</a:t>
            </a:r>
            <a:r>
              <a:rPr lang="en-US" sz="3200" dirty="0">
                <a:solidFill>
                  <a:srgbClr val="FFFF99"/>
                </a:solidFill>
                <a:latin typeface="+mj-lt"/>
              </a:rPr>
              <a:t>? </a:t>
            </a:r>
          </a:p>
          <a:p>
            <a:pPr marL="914400" lvl="1" indent="-342900">
              <a:lnSpc>
                <a:spcPct val="95000"/>
              </a:lnSpc>
              <a:spcAft>
                <a:spcPct val="30000"/>
              </a:spcAft>
              <a:buClr>
                <a:srgbClr val="FFCC66"/>
              </a:buClr>
              <a:buSzPct val="130000"/>
              <a:defRPr/>
            </a:pPr>
            <a:r>
              <a:rPr lang="en-US" sz="3200" dirty="0">
                <a:solidFill>
                  <a:srgbClr val="FFFF99"/>
                </a:solidFill>
                <a:latin typeface="+mj-lt"/>
              </a:rPr>
              <a:t>What do </a:t>
            </a:r>
            <a:r>
              <a:rPr lang="en-US" sz="3200" b="1" dirty="0">
                <a:solidFill>
                  <a:srgbClr val="FFC000"/>
                </a:solidFill>
                <a:latin typeface="+mj-lt"/>
              </a:rPr>
              <a:t>others need to know </a:t>
            </a:r>
            <a:r>
              <a:rPr lang="en-US" sz="3200" dirty="0">
                <a:solidFill>
                  <a:srgbClr val="FFFF99"/>
                </a:solidFill>
                <a:latin typeface="+mj-lt"/>
              </a:rPr>
              <a:t>about us that will make </a:t>
            </a:r>
            <a:r>
              <a:rPr lang="en-US" sz="3200" b="1" dirty="0">
                <a:solidFill>
                  <a:srgbClr val="FFC000"/>
                </a:solidFill>
                <a:latin typeface="+mj-lt"/>
              </a:rPr>
              <a:t>our work together </a:t>
            </a:r>
            <a:r>
              <a:rPr lang="en-US" sz="3200" dirty="0">
                <a:solidFill>
                  <a:srgbClr val="FFFF99"/>
                </a:solidFill>
                <a:latin typeface="+mj-lt"/>
              </a:rPr>
              <a:t>more successful?</a:t>
            </a:r>
          </a:p>
          <a:p>
            <a:pPr marL="457200" indent="-457200">
              <a:lnSpc>
                <a:spcPct val="95000"/>
              </a:lnSpc>
              <a:spcAft>
                <a:spcPct val="30000"/>
              </a:spcAft>
              <a:buClr>
                <a:srgbClr val="FFCC66"/>
              </a:buClr>
              <a:buSzPct val="130000"/>
              <a:defRPr/>
            </a:pPr>
            <a:endParaRPr lang="en-US" sz="2800" dirty="0">
              <a:solidFill>
                <a:srgbClr val="FFFF99"/>
              </a:solidFill>
              <a:latin typeface="+mj-lt"/>
            </a:endParaRPr>
          </a:p>
          <a:p>
            <a:pPr marL="457200" indent="-457200">
              <a:lnSpc>
                <a:spcPct val="95000"/>
              </a:lnSpc>
              <a:spcAft>
                <a:spcPct val="30000"/>
              </a:spcAft>
              <a:buClr>
                <a:srgbClr val="FFCC66"/>
              </a:buClr>
              <a:buSzPct val="130000"/>
              <a:defRPr/>
            </a:pPr>
            <a:r>
              <a:rPr lang="en-US" sz="2800" dirty="0">
                <a:solidFill>
                  <a:srgbClr val="FFFF99"/>
                </a:solidFill>
                <a:latin typeface="+mj-lt"/>
              </a:rPr>
              <a:t>Chart your responses on the chart paper </a:t>
            </a:r>
          </a:p>
          <a:p>
            <a:pPr marL="457200" indent="-457200">
              <a:lnSpc>
                <a:spcPct val="95000"/>
              </a:lnSpc>
              <a:spcAft>
                <a:spcPct val="30000"/>
              </a:spcAft>
              <a:buClr>
                <a:srgbClr val="FFCC66"/>
              </a:buClr>
              <a:buSzPct val="130000"/>
              <a:defRPr/>
            </a:pPr>
            <a:r>
              <a:rPr lang="en-US" sz="2800" dirty="0">
                <a:solidFill>
                  <a:srgbClr val="FFFF99"/>
                </a:solidFill>
                <a:latin typeface="+mj-lt"/>
              </a:rPr>
              <a:t>Be prepared to report back to the full group</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ChangeArrowheads="1"/>
          </p:cNvSpPr>
          <p:nvPr/>
        </p:nvSpPr>
        <p:spPr bwMode="auto">
          <a:xfrm>
            <a:off x="1066800" y="1600200"/>
            <a:ext cx="8077200" cy="3373438"/>
          </a:xfrm>
          <a:prstGeom prst="rect">
            <a:avLst/>
          </a:prstGeom>
          <a:noFill/>
          <a:ln w="12700">
            <a:noFill/>
            <a:miter lim="800000"/>
            <a:headEnd type="none" w="sm" len="sm"/>
            <a:tailEnd type="none" w="sm" len="sm"/>
          </a:ln>
        </p:spPr>
        <p:txBody>
          <a:bodyPr lIns="109544" tIns="54763" rIns="109544" bIns="54763">
            <a:spAutoFit/>
          </a:bodyPr>
          <a:lstStyle/>
          <a:p>
            <a:pPr algn="ctr" defTabSz="1096963" eaLnBrk="0" hangingPunct="0">
              <a:buFont typeface="Marlett" pitchFamily="2" charset="2"/>
              <a:buNone/>
            </a:pPr>
            <a:r>
              <a:rPr lang="en-US" sz="5300" b="1" i="1">
                <a:solidFill>
                  <a:schemeClr val="bg1"/>
                </a:solidFill>
                <a:latin typeface="RomanScrD" pitchFamily="66" charset="0"/>
              </a:rPr>
              <a:t>“</a:t>
            </a:r>
            <a:r>
              <a:rPr lang="en-US" sz="5300">
                <a:solidFill>
                  <a:schemeClr val="bg1"/>
                </a:solidFill>
                <a:latin typeface="RomanScrD" pitchFamily="66" charset="0"/>
              </a:rPr>
              <a:t>How could you use this activity to find the strengths of your technology planning team?</a:t>
            </a:r>
            <a:endParaRPr lang="en-US" sz="3000">
              <a:solidFill>
                <a:schemeClr val="bg1"/>
              </a:solidFill>
              <a:latin typeface="RomanScrD" pitchFamily="66" charset="0"/>
            </a:endParaRPr>
          </a:p>
        </p:txBody>
      </p:sp>
      <p:pic>
        <p:nvPicPr>
          <p:cNvPr id="63491" name="Picture 4"/>
          <p:cNvPicPr>
            <a:picLocks noChangeAspect="1" noChangeArrowheads="1"/>
          </p:cNvPicPr>
          <p:nvPr/>
        </p:nvPicPr>
        <p:blipFill>
          <a:blip r:embed="rId3"/>
          <a:srcRect/>
          <a:stretch>
            <a:fillRect/>
          </a:stretch>
        </p:blipFill>
        <p:spPr bwMode="auto">
          <a:xfrm>
            <a:off x="7038975" y="4919663"/>
            <a:ext cx="2105025" cy="1938337"/>
          </a:xfrm>
          <a:prstGeom prst="rect">
            <a:avLst/>
          </a:prstGeom>
          <a:noFill/>
          <a:ln w="12700">
            <a:noFill/>
            <a:miter lim="800000"/>
            <a:headEnd type="none" w="sm" len="sm"/>
            <a:tailEnd type="none" w="sm" len="sm"/>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body" sz="half" idx="4294967295"/>
          </p:nvPr>
        </p:nvSpPr>
        <p:spPr>
          <a:xfrm>
            <a:off x="1524000" y="533400"/>
            <a:ext cx="7620000" cy="5867400"/>
          </a:xfrm>
        </p:spPr>
        <p:txBody>
          <a:bodyPr/>
          <a:lstStyle/>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Review the </a:t>
            </a:r>
            <a:r>
              <a:rPr lang="en-US" sz="4800" b="1" dirty="0" smtClean="0">
                <a:solidFill>
                  <a:srgbClr val="FFC000"/>
                </a:solidFill>
              </a:rPr>
              <a:t>Myth </a:t>
            </a:r>
            <a:r>
              <a:rPr lang="en-US" sz="4800" dirty="0" smtClean="0">
                <a:solidFill>
                  <a:srgbClr val="FFFF66"/>
                </a:solidFill>
              </a:rPr>
              <a:t>and</a:t>
            </a:r>
            <a:r>
              <a:rPr lang="en-US" sz="4800" b="1" dirty="0" smtClean="0">
                <a:solidFill>
                  <a:srgbClr val="FFC000"/>
                </a:solidFill>
              </a:rPr>
              <a:t> Fact </a:t>
            </a:r>
            <a:r>
              <a:rPr lang="en-US" sz="4800" dirty="0" smtClean="0">
                <a:solidFill>
                  <a:srgbClr val="FFFF66"/>
                </a:solidFill>
              </a:rPr>
              <a:t>cards with your tablemates.</a:t>
            </a: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20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Sort into </a:t>
            </a:r>
            <a:r>
              <a:rPr lang="en-US" sz="4800" b="1" dirty="0" smtClean="0">
                <a:solidFill>
                  <a:srgbClr val="FFC000"/>
                </a:solidFill>
              </a:rPr>
              <a:t>Myth </a:t>
            </a:r>
            <a:r>
              <a:rPr lang="en-US" sz="4800" dirty="0" smtClean="0">
                <a:solidFill>
                  <a:srgbClr val="FFFF66"/>
                </a:solidFill>
              </a:rPr>
              <a:t>and</a:t>
            </a:r>
            <a:r>
              <a:rPr lang="en-US" sz="4800" b="1" dirty="0" smtClean="0">
                <a:solidFill>
                  <a:srgbClr val="FFC000"/>
                </a:solidFill>
              </a:rPr>
              <a:t> Fact </a:t>
            </a:r>
            <a:r>
              <a:rPr lang="en-US" sz="4800" dirty="0" smtClean="0">
                <a:solidFill>
                  <a:srgbClr val="FFFF66"/>
                </a:solidFill>
              </a:rPr>
              <a:t>piles.</a:t>
            </a:r>
          </a:p>
          <a:p>
            <a:pPr marL="609600" indent="-609600" eaLnBrk="1" hangingPunct="1">
              <a:lnSpc>
                <a:spcPct val="90000"/>
              </a:lnSpc>
              <a:spcBef>
                <a:spcPct val="0"/>
              </a:spcBef>
              <a:spcAft>
                <a:spcPct val="40000"/>
              </a:spcAft>
              <a:buClr>
                <a:srgbClr val="66FF33"/>
              </a:buClr>
              <a:defRPr/>
            </a:pPr>
            <a:endParaRPr lang="en-US" sz="4400" dirty="0" smtClean="0">
              <a:solidFill>
                <a:srgbClr val="FFFF66"/>
              </a:solidFill>
            </a:endParaRPr>
          </a:p>
        </p:txBody>
      </p:sp>
      <p:sp>
        <p:nvSpPr>
          <p:cNvPr id="122884" name="Text Box 4"/>
          <p:cNvSpPr txBox="1">
            <a:spLocks noChangeArrowheads="1"/>
          </p:cNvSpPr>
          <p:nvPr/>
        </p:nvSpPr>
        <p:spPr bwMode="auto">
          <a:xfrm rot="16200000">
            <a:off x="-2807494" y="24264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dirty="0">
                <a:solidFill>
                  <a:schemeClr val="accent2"/>
                </a:solidFill>
                <a:effectLst>
                  <a:outerShdw blurRad="38100" dist="38100" dir="2700000" algn="tl">
                    <a:srgbClr val="000000"/>
                  </a:outerShdw>
                </a:effectLst>
                <a:latin typeface="Berlin Sans FB" pitchFamily="34" charset="0"/>
              </a:rPr>
              <a:t>Myth or Fact</a:t>
            </a:r>
          </a:p>
        </p:txBody>
      </p:sp>
      <p:pic>
        <p:nvPicPr>
          <p:cNvPr id="9221" name="Picture 2" descr="C:\Documents and Settings\pfurlano\Temporary Internet Files\Content.IE5\XJOSQY9E\MCj04248100000[1].wmf"/>
          <p:cNvPicPr>
            <a:picLocks noChangeAspect="1" noChangeArrowheads="1"/>
          </p:cNvPicPr>
          <p:nvPr/>
        </p:nvPicPr>
        <p:blipFill>
          <a:blip r:embed="rId2"/>
          <a:srcRect/>
          <a:stretch>
            <a:fillRect/>
          </a:stretch>
        </p:blipFill>
        <p:spPr bwMode="auto">
          <a:xfrm>
            <a:off x="2362200" y="4876800"/>
            <a:ext cx="1781175" cy="1466850"/>
          </a:xfrm>
          <a:prstGeom prst="rect">
            <a:avLst/>
          </a:prstGeom>
          <a:noFill/>
          <a:ln w="9525">
            <a:noFill/>
            <a:miter lim="800000"/>
            <a:headEnd/>
            <a:tailEnd/>
          </a:ln>
        </p:spPr>
      </p:pic>
      <p:pic>
        <p:nvPicPr>
          <p:cNvPr id="9222" name="Picture 2" descr="C:\Documents and Settings\pfurlano\Temporary Internet Files\Content.IE5\XJOSQY9E\MCj04248100000[1].wmf"/>
          <p:cNvPicPr>
            <a:picLocks noChangeAspect="1" noChangeArrowheads="1"/>
          </p:cNvPicPr>
          <p:nvPr/>
        </p:nvPicPr>
        <p:blipFill>
          <a:blip r:embed="rId2"/>
          <a:srcRect/>
          <a:stretch>
            <a:fillRect/>
          </a:stretch>
        </p:blipFill>
        <p:spPr bwMode="auto">
          <a:xfrm>
            <a:off x="4876800" y="4648200"/>
            <a:ext cx="1781175" cy="1466850"/>
          </a:xfrm>
          <a:prstGeom prst="rect">
            <a:avLst/>
          </a:prstGeom>
          <a:noFill/>
          <a:ln w="9525">
            <a:noFill/>
            <a:miter lim="800000"/>
            <a:headEnd/>
            <a:tailEnd/>
          </a:ln>
        </p:spPr>
      </p:pic>
      <p:sp>
        <p:nvSpPr>
          <p:cNvPr id="9223" name="TextBox 7"/>
          <p:cNvSpPr txBox="1">
            <a:spLocks noChangeArrowheads="1"/>
          </p:cNvSpPr>
          <p:nvPr/>
        </p:nvSpPr>
        <p:spPr bwMode="auto">
          <a:xfrm rot="-390346">
            <a:off x="2543254" y="5257873"/>
            <a:ext cx="1379538" cy="584200"/>
          </a:xfrm>
          <a:prstGeom prst="rect">
            <a:avLst/>
          </a:prstGeom>
          <a:noFill/>
          <a:ln w="9525">
            <a:noFill/>
            <a:miter lim="800000"/>
            <a:headEnd/>
            <a:tailEnd/>
          </a:ln>
        </p:spPr>
        <p:txBody>
          <a:bodyPr>
            <a:spAutoFit/>
          </a:bodyPr>
          <a:lstStyle/>
          <a:p>
            <a:r>
              <a:rPr lang="en-US" sz="3200" b="1" dirty="0">
                <a:latin typeface="#44 Font" pitchFamily="2" charset="0"/>
              </a:rPr>
              <a:t>MYTH</a:t>
            </a:r>
          </a:p>
        </p:txBody>
      </p:sp>
      <p:sp>
        <p:nvSpPr>
          <p:cNvPr id="9224" name="TextBox 8"/>
          <p:cNvSpPr txBox="1">
            <a:spLocks noChangeArrowheads="1"/>
          </p:cNvSpPr>
          <p:nvPr/>
        </p:nvSpPr>
        <p:spPr bwMode="auto">
          <a:xfrm rot="-390346">
            <a:off x="5134054" y="5029273"/>
            <a:ext cx="1379538" cy="584200"/>
          </a:xfrm>
          <a:prstGeom prst="rect">
            <a:avLst/>
          </a:prstGeom>
          <a:noFill/>
          <a:ln w="9525">
            <a:noFill/>
            <a:miter lim="800000"/>
            <a:headEnd/>
            <a:tailEnd/>
          </a:ln>
        </p:spPr>
        <p:txBody>
          <a:bodyPr>
            <a:spAutoFit/>
          </a:bodyPr>
          <a:lstStyle/>
          <a:p>
            <a:r>
              <a:rPr lang="en-US" sz="3200" b="1" dirty="0">
                <a:latin typeface="#44 Font" pitchFamily="2" charset="0"/>
              </a:rPr>
              <a:t>FACT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4"/>
          <p:cNvSpPr>
            <a:spLocks noGrp="1" noChangeArrowheads="1"/>
          </p:cNvSpPr>
          <p:nvPr>
            <p:ph type="ctrTitle"/>
          </p:nvPr>
        </p:nvSpPr>
        <p:spPr>
          <a:xfrm>
            <a:off x="1371600" y="2362200"/>
            <a:ext cx="7772400" cy="1470025"/>
          </a:xfrm>
        </p:spPr>
        <p:txBody>
          <a:bodyPr/>
          <a:lstStyle/>
          <a:p>
            <a:pPr eaLnBrk="1" hangingPunct="1">
              <a:defRPr/>
            </a:pPr>
            <a:r>
              <a:rPr lang="en-US" sz="9600" smtClean="0"/>
              <a:t>Updates </a:t>
            </a:r>
            <a:br>
              <a:rPr lang="en-US" sz="9600" smtClean="0"/>
            </a:br>
            <a:r>
              <a:rPr lang="en-US" sz="9600" smtClean="0"/>
              <a:t>from        ISBE</a:t>
            </a:r>
          </a:p>
        </p:txBody>
      </p:sp>
      <p:sp>
        <p:nvSpPr>
          <p:cNvPr id="13321" name="Text Box 9"/>
          <p:cNvSpPr txBox="1">
            <a:spLocks noChangeArrowheads="1"/>
          </p:cNvSpPr>
          <p:nvPr/>
        </p:nvSpPr>
        <p:spPr bwMode="auto">
          <a:xfrm rot="16200000">
            <a:off x="-2777331" y="24645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UPDATES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5400" dirty="0" smtClean="0"/>
              <a:t>Updates</a:t>
            </a:r>
          </a:p>
        </p:txBody>
      </p:sp>
      <p:sp>
        <p:nvSpPr>
          <p:cNvPr id="49155" name="Rectangle 3"/>
          <p:cNvSpPr>
            <a:spLocks noGrp="1" noChangeArrowheads="1"/>
          </p:cNvSpPr>
          <p:nvPr>
            <p:ph idx="1"/>
          </p:nvPr>
        </p:nvSpPr>
        <p:spPr>
          <a:xfrm>
            <a:off x="1371600" y="1600200"/>
            <a:ext cx="7772400" cy="4525963"/>
          </a:xfrm>
        </p:spPr>
        <p:txBody>
          <a:bodyPr/>
          <a:lstStyle/>
          <a:p>
            <a:pPr eaLnBrk="1" hangingPunct="1">
              <a:defRPr/>
            </a:pPr>
            <a:r>
              <a:rPr lang="en-US" sz="4000" b="1" dirty="0" smtClean="0">
                <a:solidFill>
                  <a:srgbClr val="FFFF66"/>
                </a:solidFill>
              </a:rPr>
              <a:t>ONLINE PLAN </a:t>
            </a:r>
          </a:p>
          <a:p>
            <a:pPr eaLnBrk="1" hangingPunct="1">
              <a:defRPr/>
            </a:pPr>
            <a:r>
              <a:rPr lang="en-US" sz="4000" dirty="0" smtClean="0">
                <a:solidFill>
                  <a:srgbClr val="FFFF66"/>
                </a:solidFill>
                <a:hlinkClick r:id="rId2"/>
              </a:rPr>
              <a:t>http://iirc.niu.edu</a:t>
            </a:r>
            <a:endParaRPr lang="en-US" sz="4000" dirty="0" smtClean="0">
              <a:solidFill>
                <a:srgbClr val="FFFF66"/>
              </a:solidFill>
            </a:endParaRPr>
          </a:p>
          <a:p>
            <a:pPr eaLnBrk="1" hangingPunct="1">
              <a:defRPr/>
            </a:pPr>
            <a:endParaRPr lang="en-US" sz="4000" b="1" dirty="0" smtClean="0">
              <a:solidFill>
                <a:srgbClr val="FFFF66"/>
              </a:solidFill>
            </a:endParaRPr>
          </a:p>
          <a:p>
            <a:pPr eaLnBrk="1" hangingPunct="1">
              <a:defRPr/>
            </a:pPr>
            <a:r>
              <a:rPr lang="en-US" sz="4400" dirty="0" smtClean="0">
                <a:solidFill>
                  <a:srgbClr val="FFFF66"/>
                </a:solidFill>
              </a:rPr>
              <a:t>Minor changes from last round</a:t>
            </a:r>
          </a:p>
          <a:p>
            <a:pPr eaLnBrk="1" hangingPunct="1">
              <a:defRPr/>
            </a:pPr>
            <a:endParaRPr lang="en-US" sz="4000" dirty="0" smtClean="0">
              <a:solidFill>
                <a:srgbClr val="FFFF66"/>
              </a:solidFill>
              <a:hlinkClick r:id="rId2"/>
            </a:endParaRPr>
          </a:p>
        </p:txBody>
      </p:sp>
      <p:sp>
        <p:nvSpPr>
          <p:cNvPr id="49156" name="Text Box 4"/>
          <p:cNvSpPr txBox="1">
            <a:spLocks noChangeArrowheads="1"/>
          </p:cNvSpPr>
          <p:nvPr/>
        </p:nvSpPr>
        <p:spPr bwMode="auto">
          <a:xfrm rot="16200000">
            <a:off x="-2777331" y="1786731"/>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UPDATES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5400" dirty="0" smtClean="0"/>
              <a:t>Updates</a:t>
            </a:r>
          </a:p>
        </p:txBody>
      </p:sp>
      <p:sp>
        <p:nvSpPr>
          <p:cNvPr id="49155" name="Rectangle 3"/>
          <p:cNvSpPr>
            <a:spLocks noGrp="1" noChangeArrowheads="1"/>
          </p:cNvSpPr>
          <p:nvPr>
            <p:ph idx="1"/>
          </p:nvPr>
        </p:nvSpPr>
        <p:spPr>
          <a:xfrm>
            <a:off x="1371600" y="1600200"/>
            <a:ext cx="7772400" cy="4525963"/>
          </a:xfrm>
        </p:spPr>
        <p:txBody>
          <a:bodyPr/>
          <a:lstStyle/>
          <a:p>
            <a:pPr eaLnBrk="1" hangingPunct="1">
              <a:defRPr/>
            </a:pPr>
            <a:r>
              <a:rPr lang="en-US" sz="4000" b="1" dirty="0" smtClean="0">
                <a:solidFill>
                  <a:srgbClr val="FFC000"/>
                </a:solidFill>
              </a:rPr>
              <a:t>ONLINE PLAN</a:t>
            </a:r>
            <a:r>
              <a:rPr lang="en-US" sz="4000" dirty="0" smtClean="0">
                <a:solidFill>
                  <a:srgbClr val="FFC000"/>
                </a:solidFill>
              </a:rPr>
              <a:t> </a:t>
            </a:r>
          </a:p>
          <a:p>
            <a:pPr eaLnBrk="1" hangingPunct="1">
              <a:defRPr/>
            </a:pPr>
            <a:r>
              <a:rPr lang="en-US" sz="4000" dirty="0" smtClean="0"/>
              <a:t>Minor changes from last year</a:t>
            </a:r>
          </a:p>
          <a:p>
            <a:pPr eaLnBrk="1" hangingPunct="1">
              <a:defRPr/>
            </a:pPr>
            <a:r>
              <a:rPr lang="en-US" sz="4000" dirty="0" smtClean="0">
                <a:solidFill>
                  <a:srgbClr val="FFFF66"/>
                </a:solidFill>
                <a:hlinkClick r:id="rId2"/>
              </a:rPr>
              <a:t>http://iirc.niu.edu</a:t>
            </a:r>
            <a:endParaRPr lang="en-US" sz="4000" dirty="0" smtClean="0">
              <a:solidFill>
                <a:srgbClr val="FFFF66"/>
              </a:solidFill>
            </a:endParaRPr>
          </a:p>
          <a:p>
            <a:pPr eaLnBrk="1" hangingPunct="1">
              <a:defRPr/>
            </a:pPr>
            <a:r>
              <a:rPr lang="en-US" sz="4000" b="1" dirty="0" smtClean="0">
                <a:solidFill>
                  <a:srgbClr val="FFC000"/>
                </a:solidFill>
              </a:rPr>
              <a:t>PEER REVIEW</a:t>
            </a:r>
          </a:p>
          <a:p>
            <a:pPr eaLnBrk="1" hangingPunct="1">
              <a:defRPr/>
            </a:pPr>
            <a:r>
              <a:rPr lang="en-US" sz="4000" dirty="0" smtClean="0"/>
              <a:t>Training in winter</a:t>
            </a:r>
          </a:p>
        </p:txBody>
      </p:sp>
      <p:sp>
        <p:nvSpPr>
          <p:cNvPr id="49156" name="Text Box 4"/>
          <p:cNvSpPr txBox="1">
            <a:spLocks noChangeArrowheads="1"/>
          </p:cNvSpPr>
          <p:nvPr/>
        </p:nvSpPr>
        <p:spPr bwMode="auto">
          <a:xfrm rot="16200000">
            <a:off x="-2777331" y="1786731"/>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UPDATES</a:t>
            </a:r>
          </a:p>
        </p:txBody>
      </p:sp>
      <p:pic>
        <p:nvPicPr>
          <p:cNvPr id="13317" name="Picture 2" descr="change"/>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fade">
                                      <p:cBhvr>
                                        <p:cTn id="7" dur="2000"/>
                                        <p:tgtEl>
                                          <p:spTgt spid="49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fade">
                                      <p:cBhvr>
                                        <p:cTn id="12" dur="2000"/>
                                        <p:tgtEl>
                                          <p:spTgt spid="491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9155">
                                            <p:txEl>
                                              <p:pRg st="2" end="2"/>
                                            </p:txEl>
                                          </p:spTgt>
                                        </p:tgtEl>
                                        <p:attrNameLst>
                                          <p:attrName>style.visibility</p:attrName>
                                        </p:attrNameLst>
                                      </p:cBhvr>
                                      <p:to>
                                        <p:strVal val="visible"/>
                                      </p:to>
                                    </p:set>
                                    <p:animEffect transition="in" filter="fade">
                                      <p:cBhvr>
                                        <p:cTn id="17" dur="2000"/>
                                        <p:tgtEl>
                                          <p:spTgt spid="49155">
                                            <p:txEl>
                                              <p:pRg st="2" end="2"/>
                                            </p:txEl>
                                          </p:spTgt>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49155">
                                            <p:txEl>
                                              <p:pRg st="3" end="3"/>
                                            </p:txEl>
                                          </p:spTgt>
                                        </p:tgtEl>
                                        <p:attrNameLst>
                                          <p:attrName>style.visibility</p:attrName>
                                        </p:attrNameLst>
                                      </p:cBhvr>
                                      <p:to>
                                        <p:strVal val="visible"/>
                                      </p:to>
                                    </p:set>
                                    <p:animEffect transition="in" filter="fade">
                                      <p:cBhvr>
                                        <p:cTn id="21" dur="2000"/>
                                        <p:tgtEl>
                                          <p:spTgt spid="49155">
                                            <p:txEl>
                                              <p:pRg st="3" end="3"/>
                                            </p:txEl>
                                          </p:spTgt>
                                        </p:tgtEl>
                                      </p:cBhvr>
                                    </p:animEffect>
                                  </p:childTnLst>
                                </p:cTn>
                              </p:par>
                            </p:childTnLst>
                          </p:cTn>
                        </p:par>
                        <p:par>
                          <p:cTn id="22" fill="hold">
                            <p:stCondLst>
                              <p:cond delay="4000"/>
                            </p:stCondLst>
                            <p:childTnLst>
                              <p:par>
                                <p:cTn id="23" presetID="10" presetClass="entr" presetSubtype="0" fill="hold" grpId="0" nodeType="afterEffect">
                                  <p:stCondLst>
                                    <p:cond delay="0"/>
                                  </p:stCondLst>
                                  <p:childTnLst>
                                    <p:set>
                                      <p:cBhvr>
                                        <p:cTn id="24" dur="1" fill="hold">
                                          <p:stCondLst>
                                            <p:cond delay="0"/>
                                          </p:stCondLst>
                                        </p:cTn>
                                        <p:tgtEl>
                                          <p:spTgt spid="49155">
                                            <p:txEl>
                                              <p:pRg st="4" end="4"/>
                                            </p:txEl>
                                          </p:spTgt>
                                        </p:tgtEl>
                                        <p:attrNameLst>
                                          <p:attrName>style.visibility</p:attrName>
                                        </p:attrNameLst>
                                      </p:cBhvr>
                                      <p:to>
                                        <p:strVal val="visible"/>
                                      </p:to>
                                    </p:set>
                                    <p:animEffect transition="in" filter="fade">
                                      <p:cBhvr>
                                        <p:cTn id="25" dur="2000"/>
                                        <p:tgtEl>
                                          <p:spTgt spid="491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sz="5400" dirty="0" smtClean="0"/>
              <a:t>Updates</a:t>
            </a:r>
          </a:p>
        </p:txBody>
      </p:sp>
      <p:sp>
        <p:nvSpPr>
          <p:cNvPr id="49155" name="Rectangle 3"/>
          <p:cNvSpPr>
            <a:spLocks noGrp="1" noChangeArrowheads="1"/>
          </p:cNvSpPr>
          <p:nvPr>
            <p:ph idx="1"/>
          </p:nvPr>
        </p:nvSpPr>
        <p:spPr>
          <a:xfrm>
            <a:off x="1371600" y="1600200"/>
            <a:ext cx="7772400" cy="4525963"/>
          </a:xfrm>
        </p:spPr>
        <p:txBody>
          <a:bodyPr/>
          <a:lstStyle/>
          <a:p>
            <a:pPr eaLnBrk="1" hangingPunct="1">
              <a:defRPr/>
            </a:pPr>
            <a:r>
              <a:rPr lang="en-US" sz="4800" b="1" dirty="0" smtClean="0">
                <a:solidFill>
                  <a:srgbClr val="FFFF66"/>
                </a:solidFill>
              </a:rPr>
              <a:t>PEER REVIEW</a:t>
            </a:r>
          </a:p>
          <a:p>
            <a:pPr eaLnBrk="1" hangingPunct="1">
              <a:defRPr/>
            </a:pPr>
            <a:endParaRPr lang="en-US" sz="1050" dirty="0" smtClean="0"/>
          </a:p>
          <a:p>
            <a:pPr eaLnBrk="1" hangingPunct="1">
              <a:defRPr/>
            </a:pPr>
            <a:r>
              <a:rPr lang="en-US" sz="4000" dirty="0" smtClean="0"/>
              <a:t>Reviews to be held on:</a:t>
            </a:r>
          </a:p>
          <a:p>
            <a:pPr eaLnBrk="1" hangingPunct="1">
              <a:defRPr/>
            </a:pPr>
            <a:endParaRPr lang="en-US" sz="800" dirty="0" smtClean="0"/>
          </a:p>
          <a:p>
            <a:pPr eaLnBrk="1" hangingPunct="1">
              <a:defRPr/>
            </a:pPr>
            <a:endParaRPr lang="en-US" sz="800" dirty="0" smtClean="0"/>
          </a:p>
          <a:p>
            <a:pPr eaLnBrk="1" hangingPunct="1">
              <a:defRPr/>
            </a:pPr>
            <a:endParaRPr lang="en-US" sz="800" dirty="0" smtClean="0"/>
          </a:p>
          <a:p>
            <a:r>
              <a:rPr lang="en-US" sz="3200" b="1" dirty="0" smtClean="0">
                <a:solidFill>
                  <a:srgbClr val="FFFF66"/>
                </a:solidFill>
              </a:rPr>
              <a:t>March 10</a:t>
            </a:r>
            <a:r>
              <a:rPr lang="en-US" sz="3200" dirty="0" smtClean="0"/>
              <a:t>-DuPage ROE (Lombard)</a:t>
            </a:r>
          </a:p>
          <a:p>
            <a:r>
              <a:rPr lang="en-US" sz="3200" b="1" dirty="0" smtClean="0">
                <a:solidFill>
                  <a:srgbClr val="FFFF66"/>
                </a:solidFill>
              </a:rPr>
              <a:t>March 12</a:t>
            </a:r>
            <a:r>
              <a:rPr lang="en-US" sz="3200" dirty="0" smtClean="0"/>
              <a:t>-PDA (Joliet)</a:t>
            </a:r>
          </a:p>
          <a:p>
            <a:r>
              <a:rPr lang="en-US" sz="3200" b="1" dirty="0" smtClean="0">
                <a:solidFill>
                  <a:srgbClr val="FFFF66"/>
                </a:solidFill>
              </a:rPr>
              <a:t>March 17-18</a:t>
            </a:r>
            <a:r>
              <a:rPr lang="en-US" sz="3200" dirty="0" smtClean="0"/>
              <a:t>-West 40 ISC (Bellwood)</a:t>
            </a:r>
          </a:p>
          <a:p>
            <a:pPr eaLnBrk="1" hangingPunct="1">
              <a:defRPr/>
            </a:pPr>
            <a:endParaRPr lang="en-US" sz="3200" dirty="0" smtClean="0"/>
          </a:p>
        </p:txBody>
      </p:sp>
      <p:sp>
        <p:nvSpPr>
          <p:cNvPr id="49156" name="Text Box 4"/>
          <p:cNvSpPr txBox="1">
            <a:spLocks noChangeArrowheads="1"/>
          </p:cNvSpPr>
          <p:nvPr/>
        </p:nvSpPr>
        <p:spPr bwMode="auto">
          <a:xfrm rot="16200000">
            <a:off x="-2777331" y="1786731"/>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UPDATES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sz="5400" dirty="0" smtClean="0"/>
              <a:t>Updates</a:t>
            </a:r>
          </a:p>
        </p:txBody>
      </p:sp>
      <p:sp>
        <p:nvSpPr>
          <p:cNvPr id="50179" name="Rectangle 3"/>
          <p:cNvSpPr>
            <a:spLocks noGrp="1" noChangeArrowheads="1"/>
          </p:cNvSpPr>
          <p:nvPr>
            <p:ph idx="1"/>
          </p:nvPr>
        </p:nvSpPr>
        <p:spPr>
          <a:xfrm>
            <a:off x="1143000" y="1676400"/>
            <a:ext cx="7772400" cy="4525963"/>
          </a:xfrm>
        </p:spPr>
        <p:txBody>
          <a:bodyPr/>
          <a:lstStyle/>
          <a:p>
            <a:pPr algn="ctr" eaLnBrk="1" hangingPunct="1">
              <a:defRPr/>
            </a:pPr>
            <a:r>
              <a:rPr lang="en-US" sz="5400" dirty="0" smtClean="0"/>
              <a:t>Those who file E-rate will need to do a </a:t>
            </a:r>
            <a:r>
              <a:rPr lang="en-US" sz="5400" b="1" dirty="0" smtClean="0">
                <a:solidFill>
                  <a:srgbClr val="FFC000"/>
                </a:solidFill>
              </a:rPr>
              <a:t>Basic/Draft Plan </a:t>
            </a:r>
            <a:r>
              <a:rPr lang="en-US" sz="5400" dirty="0" smtClean="0"/>
              <a:t>before submitting  </a:t>
            </a:r>
          </a:p>
          <a:p>
            <a:pPr algn="ctr" eaLnBrk="1" hangingPunct="1">
              <a:defRPr/>
            </a:pPr>
            <a:r>
              <a:rPr lang="en-US" sz="5400" b="1" dirty="0" smtClean="0">
                <a:solidFill>
                  <a:srgbClr val="FFC000"/>
                </a:solidFill>
              </a:rPr>
              <a:t>Form 470</a:t>
            </a:r>
          </a:p>
          <a:p>
            <a:pPr algn="ctr" eaLnBrk="1" hangingPunct="1">
              <a:defRPr/>
            </a:pPr>
            <a:endParaRPr lang="en-US" sz="1100" b="1" dirty="0" smtClean="0">
              <a:solidFill>
                <a:srgbClr val="FFC000"/>
              </a:solidFill>
            </a:endParaRPr>
          </a:p>
        </p:txBody>
      </p:sp>
      <p:sp>
        <p:nvSpPr>
          <p:cNvPr id="50180" name="Text Box 4"/>
          <p:cNvSpPr txBox="1">
            <a:spLocks noChangeArrowheads="1"/>
          </p:cNvSpPr>
          <p:nvPr/>
        </p:nvSpPr>
        <p:spPr bwMode="auto">
          <a:xfrm rot="16200000">
            <a:off x="-2777331" y="24645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UPDATES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1143000" y="609600"/>
            <a:ext cx="8001000" cy="5638800"/>
          </a:xfrm>
          <a:effectLst>
            <a:outerShdw dist="35921" dir="2700000" algn="ctr" rotWithShape="0">
              <a:schemeClr val="tx1">
                <a:alpha val="50000"/>
              </a:schemeClr>
            </a:outerShdw>
          </a:effectLst>
        </p:spPr>
        <p:txBody>
          <a:bodyPr/>
          <a:lstStyle/>
          <a:p>
            <a:pPr marL="457200" indent="-457200" algn="ctr" eaLnBrk="1" hangingPunct="1">
              <a:defRPr/>
            </a:pPr>
            <a:r>
              <a:rPr lang="en-US" sz="4000" dirty="0" smtClean="0">
                <a:solidFill>
                  <a:srgbClr val="FFFF66"/>
                </a:solidFill>
              </a:rPr>
              <a:t>During the next </a:t>
            </a:r>
            <a:r>
              <a:rPr lang="en-US" sz="4000" b="1" dirty="0" smtClean="0">
                <a:solidFill>
                  <a:srgbClr val="FFC000"/>
                </a:solidFill>
              </a:rPr>
              <a:t>2 minutes </a:t>
            </a:r>
            <a:r>
              <a:rPr lang="en-US" sz="4000" dirty="0" smtClean="0">
                <a:solidFill>
                  <a:srgbClr val="FFFF66"/>
                </a:solidFill>
              </a:rPr>
              <a:t>stand </a:t>
            </a:r>
            <a:r>
              <a:rPr lang="en-US" sz="4000" dirty="0" smtClean="0">
                <a:solidFill>
                  <a:srgbClr val="FFFF66"/>
                </a:solidFill>
              </a:rPr>
              <a:t>and greet another participant.</a:t>
            </a:r>
          </a:p>
          <a:p>
            <a:pPr marL="457200" indent="-457200" algn="ctr" eaLnBrk="1" hangingPunct="1">
              <a:defRPr/>
            </a:pPr>
            <a:endParaRPr lang="en-US" sz="1100" dirty="0" smtClean="0">
              <a:solidFill>
                <a:srgbClr val="FFFF66"/>
              </a:solidFill>
            </a:endParaRPr>
          </a:p>
          <a:p>
            <a:pPr marL="457200" indent="-457200" algn="ctr" eaLnBrk="1" hangingPunct="1">
              <a:defRPr/>
            </a:pPr>
            <a:r>
              <a:rPr lang="en-US" sz="4000" dirty="0" smtClean="0">
                <a:solidFill>
                  <a:srgbClr val="FFFF66"/>
                </a:solidFill>
              </a:rPr>
              <a:t>Tell them a topic related question you want answered.  Have then share a question with you.</a:t>
            </a:r>
          </a:p>
          <a:p>
            <a:pPr marL="457200" indent="-457200" algn="ctr" eaLnBrk="1" hangingPunct="1">
              <a:defRPr/>
            </a:pPr>
            <a:r>
              <a:rPr lang="en-US" sz="4000" dirty="0" smtClean="0">
                <a:solidFill>
                  <a:srgbClr val="FFFF66"/>
                </a:solidFill>
              </a:rPr>
              <a:t> </a:t>
            </a:r>
          </a:p>
          <a:p>
            <a:pPr marL="457200" indent="-457200" algn="ctr" eaLnBrk="1" hangingPunct="1">
              <a:defRPr/>
            </a:pPr>
            <a:r>
              <a:rPr lang="en-US" sz="4000" dirty="0" smtClean="0">
                <a:solidFill>
                  <a:srgbClr val="FFFF66"/>
                </a:solidFill>
              </a:rPr>
              <a:t>Be ready to </a:t>
            </a:r>
            <a:r>
              <a:rPr lang="en-US" sz="4000" b="1" dirty="0" smtClean="0">
                <a:solidFill>
                  <a:srgbClr val="FFC000"/>
                </a:solidFill>
              </a:rPr>
              <a:t>share</a:t>
            </a:r>
            <a:r>
              <a:rPr lang="en-US" sz="4000" dirty="0" smtClean="0">
                <a:solidFill>
                  <a:srgbClr val="FFFF66"/>
                </a:solidFill>
              </a:rPr>
              <a:t> your partner’s </a:t>
            </a:r>
            <a:r>
              <a:rPr lang="en-US" sz="4000" dirty="0" smtClean="0">
                <a:solidFill>
                  <a:srgbClr val="FFFF66"/>
                </a:solidFill>
              </a:rPr>
              <a:t>question.</a:t>
            </a:r>
            <a:endParaRPr lang="en-US" sz="4000" dirty="0" smtClean="0">
              <a:solidFill>
                <a:srgbClr val="FFFF66"/>
              </a:solidFill>
            </a:endParaRPr>
          </a:p>
        </p:txBody>
      </p:sp>
      <p:sp>
        <p:nvSpPr>
          <p:cNvPr id="43014" name="Text Box 6"/>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GROUP NORMS</a:t>
            </a:r>
          </a:p>
        </p:txBody>
      </p:sp>
      <p:pic>
        <p:nvPicPr>
          <p:cNvPr id="8" name="2-Meet &amp; Greet.mp3">
            <a:hlinkClick r:id="" action="ppaction://media"/>
          </p:cNvPr>
          <p:cNvPicPr>
            <a:picLocks noRot="1" noChangeAspect="1"/>
          </p:cNvPicPr>
          <p:nvPr>
            <a:audioFile r:link="rId1"/>
          </p:nvPr>
        </p:nvPicPr>
        <p:blipFill>
          <a:blip r:embed="rId3"/>
          <a:stretch>
            <a:fillRect/>
          </a:stretch>
        </p:blipFill>
        <p:spPr>
          <a:xfrm>
            <a:off x="-304800"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383"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1066800" y="685800"/>
            <a:ext cx="7772400" cy="4525963"/>
          </a:xfrm>
        </p:spPr>
        <p:txBody>
          <a:bodyPr/>
          <a:lstStyle/>
          <a:p>
            <a:pPr algn="ctr" eaLnBrk="1" hangingPunct="1">
              <a:defRPr/>
            </a:pPr>
            <a:r>
              <a:rPr lang="en-US" sz="5400" b="1" dirty="0" smtClean="0">
                <a:solidFill>
                  <a:srgbClr val="FFC000"/>
                </a:solidFill>
              </a:rPr>
              <a:t>5 Elements</a:t>
            </a:r>
          </a:p>
          <a:p>
            <a:pPr lvl="1"/>
            <a:r>
              <a:rPr lang="en-US" dirty="0" smtClean="0"/>
              <a:t>Goals/Strategies for using technology- </a:t>
            </a:r>
            <a:r>
              <a:rPr lang="en-US" sz="2800" i="1" dirty="0" smtClean="0">
                <a:solidFill>
                  <a:srgbClr val="FFC000"/>
                </a:solidFill>
              </a:rPr>
              <a:t>Section II PART A -SMART GOAL</a:t>
            </a:r>
            <a:endParaRPr lang="en-US" i="1" dirty="0" smtClean="0">
              <a:solidFill>
                <a:srgbClr val="FFC000"/>
              </a:solidFill>
            </a:endParaRPr>
          </a:p>
          <a:p>
            <a:pPr lvl="1"/>
            <a:r>
              <a:rPr lang="en-US" dirty="0" smtClean="0"/>
              <a:t>Professional Development-                </a:t>
            </a:r>
            <a:r>
              <a:rPr lang="en-US" sz="2800" i="1" dirty="0" smtClean="0">
                <a:solidFill>
                  <a:srgbClr val="FFC000"/>
                </a:solidFill>
              </a:rPr>
              <a:t>ACTION PLAN Section II PART C </a:t>
            </a:r>
            <a:endParaRPr lang="en-US" i="1" dirty="0" smtClean="0">
              <a:solidFill>
                <a:srgbClr val="FFC000"/>
              </a:solidFill>
            </a:endParaRPr>
          </a:p>
          <a:p>
            <a:pPr lvl="1"/>
            <a:r>
              <a:rPr lang="en-US" dirty="0" smtClean="0"/>
              <a:t>Needs assessment- </a:t>
            </a:r>
          </a:p>
          <a:p>
            <a:pPr lvl="1">
              <a:buNone/>
            </a:pPr>
            <a:r>
              <a:rPr lang="en-US" sz="2400" dirty="0" smtClean="0">
                <a:solidFill>
                  <a:srgbClr val="FFC000"/>
                </a:solidFill>
              </a:rPr>
              <a:t>Section I DATA ANALYSIS-Tech Deployment &amp; Section II ACTION PLAN  Part E.  Tech Deployment</a:t>
            </a:r>
          </a:p>
          <a:p>
            <a:pPr lvl="1"/>
            <a:r>
              <a:rPr lang="en-US" dirty="0" smtClean="0"/>
              <a:t>Evaluation process- </a:t>
            </a:r>
            <a:r>
              <a:rPr lang="en-US" sz="2800" i="1" dirty="0" smtClean="0">
                <a:solidFill>
                  <a:srgbClr val="FFC000"/>
                </a:solidFill>
              </a:rPr>
              <a:t>Part F.</a:t>
            </a:r>
            <a:r>
              <a:rPr lang="en-US" i="1" dirty="0" smtClean="0">
                <a:solidFill>
                  <a:srgbClr val="FFC000"/>
                </a:solidFill>
              </a:rPr>
              <a:t> </a:t>
            </a:r>
            <a:r>
              <a:rPr lang="en-US" sz="2800" i="1" dirty="0" smtClean="0">
                <a:solidFill>
                  <a:srgbClr val="FFC000"/>
                </a:solidFill>
              </a:rPr>
              <a:t>Monitoring</a:t>
            </a:r>
          </a:p>
          <a:p>
            <a:pPr lvl="1"/>
            <a:r>
              <a:rPr lang="en-US" dirty="0" smtClean="0"/>
              <a:t>Sufficient budget -</a:t>
            </a:r>
            <a:r>
              <a:rPr lang="en-US" sz="2800" i="1" dirty="0" smtClean="0">
                <a:solidFill>
                  <a:srgbClr val="FFC000"/>
                </a:solidFill>
              </a:rPr>
              <a:t>Part G. Budget</a:t>
            </a:r>
            <a:endParaRPr lang="en-US" sz="4800" b="1" i="1" dirty="0" smtClean="0">
              <a:solidFill>
                <a:srgbClr val="FFC000"/>
              </a:solidFill>
            </a:endParaRPr>
          </a:p>
          <a:p>
            <a:pPr algn="ctr" eaLnBrk="1" hangingPunct="1">
              <a:defRPr/>
            </a:pPr>
            <a:endParaRPr lang="en-US" sz="1100" b="1" dirty="0" smtClean="0">
              <a:solidFill>
                <a:srgbClr val="FFC000"/>
              </a:solidFill>
            </a:endParaRPr>
          </a:p>
        </p:txBody>
      </p:sp>
      <p:sp>
        <p:nvSpPr>
          <p:cNvPr id="50180" name="Text Box 4"/>
          <p:cNvSpPr txBox="1">
            <a:spLocks noChangeArrowheads="1"/>
          </p:cNvSpPr>
          <p:nvPr/>
        </p:nvSpPr>
        <p:spPr bwMode="auto">
          <a:xfrm rot="16200000">
            <a:off x="-2793207" y="285353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smtClean="0">
                <a:solidFill>
                  <a:schemeClr val="accent2"/>
                </a:solidFill>
                <a:effectLst>
                  <a:outerShdw blurRad="38100" dist="38100" dir="2700000" algn="tl">
                    <a:srgbClr val="000000"/>
                  </a:outerShdw>
                </a:effectLst>
                <a:latin typeface="Berlin Sans FB" pitchFamily="34" charset="0"/>
              </a:rPr>
              <a:t>Basic/Draft Plan</a:t>
            </a:r>
            <a:endParaRPr lang="en-US" sz="60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1066800" y="1295400"/>
            <a:ext cx="7772400" cy="4525963"/>
          </a:xfrm>
        </p:spPr>
        <p:txBody>
          <a:bodyPr/>
          <a:lstStyle/>
          <a:p>
            <a:pPr algn="ctr" eaLnBrk="1" hangingPunct="1">
              <a:buClr>
                <a:srgbClr val="FFC000"/>
              </a:buClr>
              <a:buFont typeface="Wingdings" pitchFamily="2" charset="2"/>
              <a:buChar char="ü"/>
              <a:defRPr/>
            </a:pPr>
            <a:r>
              <a:rPr lang="en-US" sz="7200" dirty="0" smtClean="0">
                <a:solidFill>
                  <a:srgbClr val="FFFF99"/>
                </a:solidFill>
              </a:rPr>
              <a:t>Print </a:t>
            </a:r>
          </a:p>
          <a:p>
            <a:pPr algn="ctr" eaLnBrk="1" hangingPunct="1">
              <a:buClr>
                <a:srgbClr val="FFC000"/>
              </a:buClr>
              <a:buFont typeface="Wingdings" pitchFamily="2" charset="2"/>
              <a:buChar char="ü"/>
              <a:defRPr/>
            </a:pPr>
            <a:r>
              <a:rPr lang="en-US" sz="7200" dirty="0" smtClean="0">
                <a:solidFill>
                  <a:srgbClr val="FFFF99"/>
                </a:solidFill>
              </a:rPr>
              <a:t>Date</a:t>
            </a:r>
          </a:p>
          <a:p>
            <a:pPr algn="ctr" eaLnBrk="1" hangingPunct="1">
              <a:buClr>
                <a:srgbClr val="FFC000"/>
              </a:buClr>
              <a:buFont typeface="Wingdings" pitchFamily="2" charset="2"/>
              <a:buChar char="ü"/>
              <a:defRPr/>
            </a:pPr>
            <a:r>
              <a:rPr lang="en-US" sz="7200" dirty="0" smtClean="0">
                <a:solidFill>
                  <a:srgbClr val="FFFF99"/>
                </a:solidFill>
              </a:rPr>
              <a:t>File</a:t>
            </a:r>
            <a:endParaRPr lang="en-US" sz="4800" dirty="0" smtClean="0">
              <a:solidFill>
                <a:srgbClr val="FFFF99"/>
              </a:solidFill>
            </a:endParaRPr>
          </a:p>
          <a:p>
            <a:pPr algn="ctr" eaLnBrk="1" hangingPunct="1">
              <a:defRPr/>
            </a:pPr>
            <a:endParaRPr lang="en-US" sz="1100" b="1" dirty="0" smtClean="0">
              <a:solidFill>
                <a:srgbClr val="FFC000"/>
              </a:solidFill>
            </a:endParaRPr>
          </a:p>
        </p:txBody>
      </p:sp>
      <p:sp>
        <p:nvSpPr>
          <p:cNvPr id="50180" name="Text Box 4"/>
          <p:cNvSpPr txBox="1">
            <a:spLocks noChangeArrowheads="1"/>
          </p:cNvSpPr>
          <p:nvPr/>
        </p:nvSpPr>
        <p:spPr bwMode="auto">
          <a:xfrm rot="16200000">
            <a:off x="-2793207" y="285353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smtClean="0">
                <a:solidFill>
                  <a:schemeClr val="accent2"/>
                </a:solidFill>
                <a:effectLst>
                  <a:outerShdw blurRad="38100" dist="38100" dir="2700000" algn="tl">
                    <a:srgbClr val="000000"/>
                  </a:outerShdw>
                </a:effectLst>
                <a:latin typeface="Berlin Sans FB" pitchFamily="34" charset="0"/>
              </a:rPr>
              <a:t>Basic/Draft Plan</a:t>
            </a:r>
            <a:endParaRPr lang="en-US" sz="60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1524000" y="990600"/>
            <a:ext cx="7315200" cy="4525963"/>
          </a:xfrm>
        </p:spPr>
        <p:txBody>
          <a:bodyPr/>
          <a:lstStyle/>
          <a:p>
            <a:pPr algn="ctr" eaLnBrk="1" hangingPunct="1">
              <a:defRPr/>
            </a:pPr>
            <a:r>
              <a:rPr lang="en-US" sz="6600" dirty="0" smtClean="0">
                <a:solidFill>
                  <a:srgbClr val="FFFF99"/>
                </a:solidFill>
              </a:rPr>
              <a:t>A Sample </a:t>
            </a:r>
            <a:r>
              <a:rPr lang="en-US" sz="6600" b="1" dirty="0" smtClean="0">
                <a:solidFill>
                  <a:srgbClr val="FFC000"/>
                </a:solidFill>
              </a:rPr>
              <a:t>Basic/Draft Plan </a:t>
            </a:r>
            <a:r>
              <a:rPr lang="en-US" sz="6600" dirty="0" smtClean="0">
                <a:solidFill>
                  <a:srgbClr val="FFFF99"/>
                </a:solidFill>
              </a:rPr>
              <a:t>and Forms are available online.</a:t>
            </a:r>
            <a:endParaRPr lang="en-US" sz="6000" b="1" i="1" dirty="0" smtClean="0">
              <a:solidFill>
                <a:srgbClr val="FFFF99"/>
              </a:solidFill>
            </a:endParaRPr>
          </a:p>
          <a:p>
            <a:pPr algn="ctr" eaLnBrk="1" hangingPunct="1">
              <a:defRPr/>
            </a:pPr>
            <a:endParaRPr lang="en-US" sz="1400" b="1" dirty="0" smtClean="0">
              <a:solidFill>
                <a:srgbClr val="FFFF99"/>
              </a:solidFill>
            </a:endParaRPr>
          </a:p>
        </p:txBody>
      </p:sp>
      <p:sp>
        <p:nvSpPr>
          <p:cNvPr id="50180" name="Text Box 4"/>
          <p:cNvSpPr txBox="1">
            <a:spLocks noChangeArrowheads="1"/>
          </p:cNvSpPr>
          <p:nvPr/>
        </p:nvSpPr>
        <p:spPr bwMode="auto">
          <a:xfrm rot="16200000">
            <a:off x="-2793207" y="285353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smtClean="0">
                <a:solidFill>
                  <a:schemeClr val="accent2"/>
                </a:solidFill>
                <a:effectLst>
                  <a:outerShdw blurRad="38100" dist="38100" dir="2700000" algn="tl">
                    <a:srgbClr val="000000"/>
                  </a:outerShdw>
                </a:effectLst>
                <a:latin typeface="Berlin Sans FB" pitchFamily="34" charset="0"/>
              </a:rPr>
              <a:t>Basic/Draft Plan</a:t>
            </a:r>
            <a:endParaRPr lang="en-US" sz="60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1676400" y="2362200"/>
            <a:ext cx="7772400" cy="1143000"/>
          </a:xfrm>
        </p:spPr>
        <p:txBody>
          <a:bodyPr/>
          <a:lstStyle/>
          <a:p>
            <a:pPr eaLnBrk="1" hangingPunct="1">
              <a:defRPr/>
            </a:pPr>
            <a:r>
              <a:rPr lang="en-US" sz="6600" smtClean="0"/>
              <a:t>Technology </a:t>
            </a:r>
            <a:br>
              <a:rPr lang="en-US" sz="6600" smtClean="0"/>
            </a:br>
            <a:r>
              <a:rPr lang="en-US" sz="6600" smtClean="0"/>
              <a:t>Plan</a:t>
            </a:r>
            <a:br>
              <a:rPr lang="en-US" sz="6600" smtClean="0"/>
            </a:br>
            <a:r>
              <a:rPr lang="en-US" sz="6600" smtClean="0"/>
              <a:t> Template</a:t>
            </a:r>
          </a:p>
        </p:txBody>
      </p:sp>
      <p:pic>
        <p:nvPicPr>
          <p:cNvPr id="14339" name="Picture 4" descr="woman with pointer"/>
          <p:cNvPicPr>
            <a:picLocks noGrp="1" noChangeAspect="1" noChangeArrowheads="1" noCrop="1"/>
          </p:cNvPicPr>
          <p:nvPr>
            <p:ph idx="1"/>
          </p:nvPr>
        </p:nvPicPr>
        <p:blipFill>
          <a:blip r:embed="rId2"/>
          <a:srcRect/>
          <a:stretch>
            <a:fillRect/>
          </a:stretch>
        </p:blipFill>
        <p:spPr>
          <a:xfrm>
            <a:off x="1447800" y="3048000"/>
            <a:ext cx="1962150" cy="3333750"/>
          </a:xfr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smtClean="0"/>
              <a:t>VISION STATEMENT</a:t>
            </a:r>
          </a:p>
        </p:txBody>
      </p:sp>
      <p:sp>
        <p:nvSpPr>
          <p:cNvPr id="55299" name="Rectangle 3"/>
          <p:cNvSpPr>
            <a:spLocks noGrp="1" noChangeArrowheads="1"/>
          </p:cNvSpPr>
          <p:nvPr>
            <p:ph type="body" sz="half" idx="1"/>
          </p:nvPr>
        </p:nvSpPr>
        <p:spPr>
          <a:xfrm>
            <a:off x="1371600" y="1600200"/>
            <a:ext cx="7772400" cy="4525963"/>
          </a:xfrm>
        </p:spPr>
        <p:txBody>
          <a:bodyPr/>
          <a:lstStyle/>
          <a:p>
            <a:pPr marL="0" indent="0" eaLnBrk="1" hangingPunct="1">
              <a:defRPr/>
            </a:pPr>
            <a:r>
              <a:rPr lang="en-US" dirty="0" smtClean="0"/>
              <a:t>Clearly Stated </a:t>
            </a:r>
            <a:r>
              <a:rPr lang="en-US" b="1" dirty="0" smtClean="0">
                <a:solidFill>
                  <a:srgbClr val="CC9900"/>
                </a:solidFill>
              </a:rPr>
              <a:t>Vision</a:t>
            </a:r>
            <a:r>
              <a:rPr lang="en-US" dirty="0" smtClean="0"/>
              <a:t> </a:t>
            </a:r>
            <a:r>
              <a:rPr lang="en-US" sz="2800" i="1" dirty="0" smtClean="0"/>
              <a:t>(can be a separate technology focused statement or the current District Vision)</a:t>
            </a:r>
          </a:p>
          <a:p>
            <a:pPr marL="0" indent="0" eaLnBrk="1" hangingPunct="1">
              <a:defRPr/>
            </a:pPr>
            <a:endParaRPr lang="en-US" sz="400" i="1" dirty="0" smtClean="0"/>
          </a:p>
          <a:p>
            <a:pPr marL="0" indent="0" eaLnBrk="1" hangingPunct="1">
              <a:defRPr/>
            </a:pPr>
            <a:r>
              <a:rPr lang="en-US" b="1" dirty="0" smtClean="0">
                <a:solidFill>
                  <a:srgbClr val="CC9900"/>
                </a:solidFill>
              </a:rPr>
              <a:t>Bullets</a:t>
            </a:r>
            <a:r>
              <a:rPr lang="en-US" dirty="0" smtClean="0"/>
              <a:t> addressing:</a:t>
            </a:r>
          </a:p>
          <a:p>
            <a:pPr lvl="1" eaLnBrk="1" hangingPunct="1">
              <a:buFont typeface="Wingdings" pitchFamily="2" charset="2"/>
              <a:buChar char="§"/>
              <a:defRPr/>
            </a:pPr>
            <a:r>
              <a:rPr lang="en-US" dirty="0" smtClean="0"/>
              <a:t>	Telecommunications</a:t>
            </a:r>
          </a:p>
          <a:p>
            <a:pPr lvl="1" eaLnBrk="1" hangingPunct="1">
              <a:buFont typeface="Wingdings" pitchFamily="2" charset="2"/>
              <a:buChar char="§"/>
              <a:defRPr/>
            </a:pPr>
            <a:r>
              <a:rPr lang="en-US" dirty="0" smtClean="0"/>
              <a:t>	Instructional Technology</a:t>
            </a:r>
          </a:p>
          <a:p>
            <a:pPr lvl="1" eaLnBrk="1" hangingPunct="1">
              <a:buFont typeface="Wingdings" pitchFamily="2" charset="2"/>
              <a:buChar char="§"/>
              <a:defRPr/>
            </a:pPr>
            <a:r>
              <a:rPr lang="en-US" dirty="0" smtClean="0"/>
              <a:t>	Information Technology</a:t>
            </a:r>
          </a:p>
          <a:p>
            <a:pPr marL="0" indent="0" eaLnBrk="1" hangingPunct="1">
              <a:defRPr/>
            </a:pPr>
            <a:r>
              <a:rPr lang="en-US" b="1" dirty="0" smtClean="0">
                <a:solidFill>
                  <a:srgbClr val="CC9900"/>
                </a:solidFill>
              </a:rPr>
              <a:t>Forward Thinking</a:t>
            </a:r>
          </a:p>
          <a:p>
            <a:pPr marL="0" indent="0" eaLnBrk="1" hangingPunct="1">
              <a:defRPr/>
            </a:pPr>
            <a:endParaRPr lang="en-US" dirty="0" smtClean="0"/>
          </a:p>
        </p:txBody>
      </p:sp>
      <p:pic>
        <p:nvPicPr>
          <p:cNvPr id="17412" name="Picture 6" descr="MCj02321380000[1]"/>
          <p:cNvPicPr>
            <a:picLocks noGrp="1" noChangeAspect="1" noChangeArrowheads="1"/>
          </p:cNvPicPr>
          <p:nvPr>
            <p:ph sz="quarter" idx="2"/>
          </p:nvPr>
        </p:nvPicPr>
        <p:blipFill>
          <a:blip r:embed="rId3"/>
          <a:stretch>
            <a:fillRect/>
          </a:stretch>
        </p:blipFill>
        <p:spPr>
          <a:xfrm>
            <a:off x="6781800" y="4572000"/>
            <a:ext cx="1931406" cy="1608499"/>
          </a:xfrm>
        </p:spPr>
      </p:pic>
      <p:sp>
        <p:nvSpPr>
          <p:cNvPr id="55305" name="Text Box 9"/>
          <p:cNvSpPr txBox="1">
            <a:spLocks noChangeArrowheads="1"/>
          </p:cNvSpPr>
          <p:nvPr/>
        </p:nvSpPr>
        <p:spPr bwMode="auto">
          <a:xfrm rot="16200000">
            <a:off x="-2777331" y="23883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VISION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sz="half" idx="1"/>
          </p:nvPr>
        </p:nvSpPr>
        <p:spPr>
          <a:xfrm>
            <a:off x="1371600" y="762000"/>
            <a:ext cx="7315200" cy="4525963"/>
          </a:xfrm>
        </p:spPr>
        <p:txBody>
          <a:bodyPr/>
          <a:lstStyle/>
          <a:p>
            <a:r>
              <a:rPr lang="en-US" sz="4000" dirty="0" smtClean="0"/>
              <a:t>Our vision is to provide a happy, caring and stimulating environment where children will  achieve their fullest potential, so that they can make their best contribution to society.</a:t>
            </a:r>
          </a:p>
          <a:p>
            <a:pPr marL="0" indent="0" eaLnBrk="1" hangingPunct="1">
              <a:lnSpc>
                <a:spcPct val="80000"/>
              </a:lnSpc>
              <a:defRPr/>
            </a:pPr>
            <a:endParaRPr lang="en-US" sz="1800" b="1" dirty="0" smtClean="0"/>
          </a:p>
        </p:txBody>
      </p:sp>
      <p:pic>
        <p:nvPicPr>
          <p:cNvPr id="18435" name="Picture 6" descr="MCj02321380000[1]"/>
          <p:cNvPicPr>
            <a:picLocks noGrp="1" noChangeAspect="1" noChangeArrowheads="1"/>
          </p:cNvPicPr>
          <p:nvPr>
            <p:ph sz="half" idx="2"/>
          </p:nvPr>
        </p:nvPicPr>
        <p:blipFill>
          <a:blip r:embed="rId3"/>
          <a:srcRect/>
          <a:stretch>
            <a:fillRect/>
          </a:stretch>
        </p:blipFill>
        <p:spPr>
          <a:xfrm>
            <a:off x="1600200" y="5029200"/>
            <a:ext cx="1752600" cy="1459359"/>
          </a:xfrm>
        </p:spPr>
      </p:pic>
      <p:sp>
        <p:nvSpPr>
          <p:cNvPr id="57353" name="Text Box 9"/>
          <p:cNvSpPr txBox="1">
            <a:spLocks noChangeArrowheads="1"/>
          </p:cNvSpPr>
          <p:nvPr/>
        </p:nvSpPr>
        <p:spPr bwMode="auto">
          <a:xfrm rot="16200000">
            <a:off x="-2747169" y="2670969"/>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VISION EXAMPLE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sz="half" idx="1"/>
          </p:nvPr>
        </p:nvSpPr>
        <p:spPr>
          <a:xfrm>
            <a:off x="1524000" y="990600"/>
            <a:ext cx="7315200" cy="4525963"/>
          </a:xfrm>
        </p:spPr>
        <p:txBody>
          <a:bodyPr/>
          <a:lstStyle/>
          <a:p>
            <a:pPr marL="0" indent="0" eaLnBrk="1" hangingPunct="1">
              <a:lnSpc>
                <a:spcPct val="80000"/>
              </a:lnSpc>
              <a:defRPr/>
            </a:pPr>
            <a:r>
              <a:rPr lang="en-US" sz="4000" dirty="0" smtClean="0"/>
              <a:t>A</a:t>
            </a:r>
            <a:r>
              <a:rPr lang="en-US" sz="4000" dirty="0" smtClean="0"/>
              <a:t>ll </a:t>
            </a:r>
            <a:r>
              <a:rPr lang="en-US" sz="4000" dirty="0" smtClean="0"/>
              <a:t>staff and students </a:t>
            </a:r>
            <a:r>
              <a:rPr lang="en-US" sz="4000" dirty="0" smtClean="0"/>
              <a:t>will </a:t>
            </a:r>
            <a:r>
              <a:rPr lang="en-US" sz="4000" dirty="0" smtClean="0"/>
              <a:t>fully use emerging technologies, for </a:t>
            </a:r>
            <a:r>
              <a:rPr lang="en-US" sz="4000" dirty="0" smtClean="0"/>
              <a:t>improving teaching and learning </a:t>
            </a:r>
            <a:r>
              <a:rPr lang="en-US" sz="4000" dirty="0" smtClean="0"/>
              <a:t>and </a:t>
            </a:r>
            <a:r>
              <a:rPr lang="en-US" sz="4000" dirty="0" smtClean="0"/>
              <a:t>for </a:t>
            </a:r>
            <a:r>
              <a:rPr lang="en-US" sz="4000" dirty="0" smtClean="0"/>
              <a:t>enhancing the operation and supervision of </a:t>
            </a:r>
            <a:r>
              <a:rPr lang="en-US" sz="4000" dirty="0" smtClean="0"/>
              <a:t>District #XYZ’s </a:t>
            </a:r>
            <a:r>
              <a:rPr lang="en-US" sz="4000" dirty="0" smtClean="0"/>
              <a:t>schools.</a:t>
            </a:r>
            <a:r>
              <a:rPr lang="en-US" dirty="0" smtClean="0"/>
              <a:t> </a:t>
            </a:r>
          </a:p>
          <a:p>
            <a:pPr marL="0" indent="0" eaLnBrk="1" hangingPunct="1">
              <a:lnSpc>
                <a:spcPct val="80000"/>
              </a:lnSpc>
              <a:defRPr/>
            </a:pPr>
            <a:endParaRPr lang="en-US" sz="1800" b="1" dirty="0" smtClean="0"/>
          </a:p>
        </p:txBody>
      </p:sp>
      <p:pic>
        <p:nvPicPr>
          <p:cNvPr id="18435" name="Picture 6" descr="MCj02321380000[1]"/>
          <p:cNvPicPr>
            <a:picLocks noGrp="1" noChangeAspect="1" noChangeArrowheads="1"/>
          </p:cNvPicPr>
          <p:nvPr>
            <p:ph sz="half" idx="2"/>
          </p:nvPr>
        </p:nvPicPr>
        <p:blipFill>
          <a:blip r:embed="rId3"/>
          <a:srcRect/>
          <a:stretch>
            <a:fillRect/>
          </a:stretch>
        </p:blipFill>
        <p:spPr>
          <a:xfrm>
            <a:off x="4114800" y="4530725"/>
            <a:ext cx="2438400" cy="2030413"/>
          </a:xfrm>
        </p:spPr>
      </p:pic>
      <p:sp>
        <p:nvSpPr>
          <p:cNvPr id="57353" name="Text Box 9"/>
          <p:cNvSpPr txBox="1">
            <a:spLocks noChangeArrowheads="1"/>
          </p:cNvSpPr>
          <p:nvPr/>
        </p:nvSpPr>
        <p:spPr bwMode="auto">
          <a:xfrm rot="16200000">
            <a:off x="-2747169" y="2670969"/>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VISION EXAMPLE</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idx="1"/>
          </p:nvPr>
        </p:nvSpPr>
        <p:spPr>
          <a:xfrm>
            <a:off x="1143000" y="304800"/>
            <a:ext cx="8001000" cy="6172200"/>
          </a:xfrm>
        </p:spPr>
        <p:txBody>
          <a:bodyPr/>
          <a:lstStyle/>
          <a:p>
            <a:pPr lvl="1" eaLnBrk="1" hangingPunct="1">
              <a:lnSpc>
                <a:spcPct val="80000"/>
              </a:lnSpc>
              <a:buFont typeface="Wingdings" pitchFamily="2" charset="2"/>
              <a:buChar char="§"/>
              <a:defRPr/>
            </a:pPr>
            <a:r>
              <a:rPr lang="en-US" sz="3600" dirty="0" smtClean="0"/>
              <a:t>Students will efficiently access, process, and </a:t>
            </a:r>
            <a:r>
              <a:rPr lang="en-US" sz="3600" b="1" dirty="0" smtClean="0">
                <a:solidFill>
                  <a:srgbClr val="F8B700"/>
                </a:solidFill>
              </a:rPr>
              <a:t>communicate</a:t>
            </a:r>
            <a:r>
              <a:rPr lang="en-US" sz="3600" dirty="0" smtClean="0"/>
              <a:t> information through the use of </a:t>
            </a:r>
            <a:r>
              <a:rPr lang="en-US" sz="3600" b="1" dirty="0" smtClean="0">
                <a:solidFill>
                  <a:srgbClr val="F8B700"/>
                </a:solidFill>
              </a:rPr>
              <a:t>telecommunication</a:t>
            </a:r>
            <a:r>
              <a:rPr lang="en-US" sz="3600" dirty="0" smtClean="0"/>
              <a:t> technology to support learning and growth for all. </a:t>
            </a:r>
          </a:p>
          <a:p>
            <a:pPr lvl="1" eaLnBrk="1" hangingPunct="1">
              <a:lnSpc>
                <a:spcPct val="80000"/>
              </a:lnSpc>
              <a:buNone/>
              <a:defRPr/>
            </a:pPr>
            <a:r>
              <a:rPr lang="en-US" sz="3600" dirty="0" smtClean="0"/>
              <a:t>          </a:t>
            </a:r>
          </a:p>
          <a:p>
            <a:pPr lvl="1" eaLnBrk="1" hangingPunct="1">
              <a:lnSpc>
                <a:spcPct val="80000"/>
              </a:lnSpc>
              <a:buFont typeface="Wingdings" pitchFamily="2" charset="2"/>
              <a:buChar char="§"/>
              <a:defRPr/>
            </a:pPr>
            <a:endParaRPr lang="en-US" sz="2000" dirty="0" smtClean="0"/>
          </a:p>
          <a:p>
            <a:pPr lvl="1" eaLnBrk="1" hangingPunct="1">
              <a:lnSpc>
                <a:spcPct val="80000"/>
              </a:lnSpc>
              <a:buFont typeface="Wingdings" pitchFamily="2" charset="2"/>
              <a:buChar char="§"/>
              <a:defRPr/>
            </a:pPr>
            <a:r>
              <a:rPr lang="en-US" sz="3600" dirty="0" smtClean="0"/>
              <a:t>Staff will commit to integrating appropriate emerging</a:t>
            </a:r>
            <a:r>
              <a:rPr lang="en-US" sz="3600" b="1" dirty="0" smtClean="0">
                <a:solidFill>
                  <a:srgbClr val="F8B700"/>
                </a:solidFill>
              </a:rPr>
              <a:t> instructional and information technology</a:t>
            </a:r>
            <a:r>
              <a:rPr lang="en-US" sz="3600" dirty="0" smtClean="0"/>
              <a:t> into all curricular areas to increase student achievement. </a:t>
            </a:r>
          </a:p>
          <a:p>
            <a:pPr lvl="1" eaLnBrk="1" hangingPunct="1">
              <a:lnSpc>
                <a:spcPct val="80000"/>
              </a:lnSpc>
              <a:buFont typeface="Wingdings" pitchFamily="2" charset="2"/>
              <a:buNone/>
              <a:defRPr/>
            </a:pPr>
            <a:endParaRPr lang="en-US" sz="2000" dirty="0" smtClean="0"/>
          </a:p>
          <a:p>
            <a:pPr eaLnBrk="1" hangingPunct="1">
              <a:lnSpc>
                <a:spcPct val="80000"/>
              </a:lnSpc>
              <a:defRPr/>
            </a:pPr>
            <a:endParaRPr lang="en-US" sz="4400" dirty="0" smtClean="0"/>
          </a:p>
        </p:txBody>
      </p:sp>
      <p:sp>
        <p:nvSpPr>
          <p:cNvPr id="59397" name="Text Box 5"/>
          <p:cNvSpPr txBox="1">
            <a:spLocks noChangeArrowheads="1"/>
          </p:cNvSpPr>
          <p:nvPr/>
        </p:nvSpPr>
        <p:spPr bwMode="auto">
          <a:xfrm rot="16200000">
            <a:off x="-2701131" y="25407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VISION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idx="1"/>
          </p:nvPr>
        </p:nvSpPr>
        <p:spPr>
          <a:xfrm>
            <a:off x="1143000" y="0"/>
            <a:ext cx="8001000" cy="6705600"/>
          </a:xfrm>
        </p:spPr>
        <p:txBody>
          <a:bodyPr/>
          <a:lstStyle/>
          <a:p>
            <a:pPr lvl="1" eaLnBrk="1" hangingPunct="1">
              <a:lnSpc>
                <a:spcPct val="80000"/>
              </a:lnSpc>
              <a:buFont typeface="Wingdings" pitchFamily="2" charset="2"/>
              <a:buNone/>
              <a:defRPr/>
            </a:pPr>
            <a:endParaRPr lang="en-US" sz="1400" dirty="0" smtClean="0"/>
          </a:p>
          <a:p>
            <a:pPr lvl="1" eaLnBrk="1" hangingPunct="1">
              <a:lnSpc>
                <a:spcPct val="80000"/>
              </a:lnSpc>
              <a:buFont typeface="Wingdings" pitchFamily="2" charset="2"/>
              <a:buChar char="§"/>
              <a:defRPr/>
            </a:pPr>
            <a:r>
              <a:rPr lang="en-US" dirty="0" smtClean="0"/>
              <a:t>Staff will have equitable opportunities to develop proficiency in the use of </a:t>
            </a:r>
            <a:r>
              <a:rPr lang="en-US" b="1" dirty="0" smtClean="0">
                <a:solidFill>
                  <a:srgbClr val="F8B700"/>
                </a:solidFill>
              </a:rPr>
              <a:t>instructional technology</a:t>
            </a:r>
            <a:r>
              <a:rPr lang="en-US" dirty="0" smtClean="0"/>
              <a:t> through ongoing and effective staff development and support. </a:t>
            </a:r>
          </a:p>
          <a:p>
            <a:pPr lvl="1" eaLnBrk="1" hangingPunct="1">
              <a:lnSpc>
                <a:spcPct val="80000"/>
              </a:lnSpc>
              <a:buFont typeface="Wingdings" pitchFamily="2" charset="2"/>
              <a:buNone/>
              <a:defRPr/>
            </a:pPr>
            <a:endParaRPr lang="en-US" sz="1600" dirty="0" smtClean="0"/>
          </a:p>
          <a:p>
            <a:pPr lvl="1" eaLnBrk="1" hangingPunct="1">
              <a:lnSpc>
                <a:spcPct val="80000"/>
              </a:lnSpc>
              <a:buFont typeface="Wingdings" pitchFamily="2" charset="2"/>
              <a:buChar char="§"/>
              <a:defRPr/>
            </a:pPr>
            <a:r>
              <a:rPr lang="en-US" dirty="0" smtClean="0"/>
              <a:t>Students </a:t>
            </a:r>
            <a:r>
              <a:rPr lang="en-US" dirty="0" smtClean="0"/>
              <a:t>will </a:t>
            </a:r>
            <a:r>
              <a:rPr lang="en-US" dirty="0" smtClean="0"/>
              <a:t>through the use of </a:t>
            </a:r>
            <a:r>
              <a:rPr lang="en-US" b="1" dirty="0" smtClean="0">
                <a:solidFill>
                  <a:srgbClr val="F8B700"/>
                </a:solidFill>
              </a:rPr>
              <a:t>instructional technology</a:t>
            </a:r>
            <a:r>
              <a:rPr lang="en-US" dirty="0" smtClean="0"/>
              <a:t>  develop knowledge and relevant skills to support learning, growth and increased achievement.  </a:t>
            </a:r>
          </a:p>
          <a:p>
            <a:pPr lvl="1" eaLnBrk="1" hangingPunct="1">
              <a:lnSpc>
                <a:spcPct val="80000"/>
              </a:lnSpc>
              <a:buFont typeface="Wingdings" pitchFamily="2" charset="2"/>
              <a:buChar char="§"/>
              <a:defRPr/>
            </a:pPr>
            <a:endParaRPr lang="en-US" sz="1600" dirty="0" smtClean="0"/>
          </a:p>
          <a:p>
            <a:pPr lvl="1" eaLnBrk="1" hangingPunct="1">
              <a:lnSpc>
                <a:spcPct val="80000"/>
              </a:lnSpc>
              <a:buFont typeface="Wingdings" pitchFamily="2" charset="2"/>
              <a:buChar char="§"/>
              <a:defRPr/>
            </a:pPr>
            <a:r>
              <a:rPr lang="en-US" dirty="0" smtClean="0"/>
              <a:t>The district will proactively use </a:t>
            </a:r>
            <a:r>
              <a:rPr lang="en-US" b="1" dirty="0" smtClean="0">
                <a:solidFill>
                  <a:srgbClr val="F8B700"/>
                </a:solidFill>
              </a:rPr>
              <a:t>forward thinking</a:t>
            </a:r>
            <a:r>
              <a:rPr lang="en-US" dirty="0" smtClean="0"/>
              <a:t> to address any changes in funding, growth and the need for increased bandwidth or alternate technologies.</a:t>
            </a:r>
          </a:p>
          <a:p>
            <a:pPr eaLnBrk="1" hangingPunct="1">
              <a:lnSpc>
                <a:spcPct val="80000"/>
              </a:lnSpc>
              <a:defRPr/>
            </a:pPr>
            <a:endParaRPr lang="en-US" sz="4000" dirty="0" smtClean="0"/>
          </a:p>
        </p:txBody>
      </p:sp>
      <p:sp>
        <p:nvSpPr>
          <p:cNvPr id="59397" name="Text Box 5"/>
          <p:cNvSpPr txBox="1">
            <a:spLocks noChangeArrowheads="1"/>
          </p:cNvSpPr>
          <p:nvPr/>
        </p:nvSpPr>
        <p:spPr bwMode="auto">
          <a:xfrm rot="16200000">
            <a:off x="-2701131" y="25407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VISION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smtClean="0"/>
              <a:t>Let’s Create a VISION</a:t>
            </a:r>
          </a:p>
        </p:txBody>
      </p:sp>
      <p:sp>
        <p:nvSpPr>
          <p:cNvPr id="97283" name="Rectangle 3"/>
          <p:cNvSpPr>
            <a:spLocks noGrp="1" noChangeArrowheads="1"/>
          </p:cNvSpPr>
          <p:nvPr>
            <p:ph idx="1"/>
          </p:nvPr>
        </p:nvSpPr>
        <p:spPr>
          <a:xfrm>
            <a:off x="1371600" y="1447800"/>
            <a:ext cx="7772400" cy="4525963"/>
          </a:xfrm>
        </p:spPr>
        <p:txBody>
          <a:bodyPr/>
          <a:lstStyle/>
          <a:p>
            <a:pPr eaLnBrk="1" hangingPunct="1">
              <a:defRPr/>
            </a:pPr>
            <a:r>
              <a:rPr lang="en-US" sz="4000" dirty="0" smtClean="0"/>
              <a:t>Work with your table to create/modify a vision that addresses:</a:t>
            </a:r>
          </a:p>
          <a:p>
            <a:pPr lvl="1" eaLnBrk="1" hangingPunct="1">
              <a:buFont typeface="Wingdings" pitchFamily="2" charset="2"/>
              <a:buChar char="§"/>
              <a:defRPr/>
            </a:pPr>
            <a:r>
              <a:rPr lang="en-US" sz="3600" b="1" dirty="0" smtClean="0">
                <a:solidFill>
                  <a:srgbClr val="FFFF66"/>
                </a:solidFill>
              </a:rPr>
              <a:t>Telecommunications</a:t>
            </a:r>
          </a:p>
          <a:p>
            <a:pPr lvl="1" eaLnBrk="1" hangingPunct="1">
              <a:buFont typeface="Wingdings" pitchFamily="2" charset="2"/>
              <a:buChar char="§"/>
              <a:defRPr/>
            </a:pPr>
            <a:r>
              <a:rPr lang="en-US" sz="3600" b="1" dirty="0" smtClean="0">
                <a:solidFill>
                  <a:srgbClr val="FFFF66"/>
                </a:solidFill>
              </a:rPr>
              <a:t>Instructional Technology</a:t>
            </a:r>
          </a:p>
          <a:p>
            <a:pPr lvl="1" eaLnBrk="1" hangingPunct="1">
              <a:buFont typeface="Wingdings" pitchFamily="2" charset="2"/>
              <a:buChar char="§"/>
              <a:defRPr/>
            </a:pPr>
            <a:r>
              <a:rPr lang="en-US" sz="3600" b="1" dirty="0" smtClean="0">
                <a:solidFill>
                  <a:srgbClr val="FFFF66"/>
                </a:solidFill>
              </a:rPr>
              <a:t>Information Technology</a:t>
            </a:r>
          </a:p>
          <a:p>
            <a:pPr lvl="1" eaLnBrk="1" hangingPunct="1">
              <a:buClr>
                <a:srgbClr val="CC9900"/>
              </a:buClr>
              <a:buFont typeface="Wingdings" pitchFamily="2" charset="2"/>
              <a:buChar char="§"/>
              <a:defRPr/>
            </a:pPr>
            <a:r>
              <a:rPr lang="en-US" b="1" dirty="0" smtClean="0">
                <a:solidFill>
                  <a:srgbClr val="FFFF66"/>
                </a:solidFill>
              </a:rPr>
              <a:t>Forward Thinking</a:t>
            </a:r>
          </a:p>
          <a:p>
            <a:pPr eaLnBrk="1" hangingPunct="1">
              <a:defRPr/>
            </a:pPr>
            <a:endParaRPr lang="en-US" sz="3200" b="1" dirty="0" smtClean="0">
              <a:solidFill>
                <a:srgbClr val="F8B700"/>
              </a:solidFill>
            </a:endParaRPr>
          </a:p>
          <a:p>
            <a:pPr eaLnBrk="1" hangingPunct="1">
              <a:defRPr/>
            </a:pPr>
            <a:endParaRPr lang="en-US" dirty="0" smtClean="0"/>
          </a:p>
        </p:txBody>
      </p:sp>
      <p:sp>
        <p:nvSpPr>
          <p:cNvPr id="97284" name="Text Box 4"/>
          <p:cNvSpPr txBox="1">
            <a:spLocks noChangeArrowheads="1"/>
          </p:cNvSpPr>
          <p:nvPr/>
        </p:nvSpPr>
        <p:spPr bwMode="auto">
          <a:xfrm rot="16200000">
            <a:off x="-2747169" y="2670969"/>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VISION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1066800" y="533400"/>
            <a:ext cx="7696200" cy="5638800"/>
          </a:xfrm>
          <a:effectLst>
            <a:outerShdw dist="35921" dir="2700000" algn="ctr" rotWithShape="0">
              <a:schemeClr val="tx1">
                <a:alpha val="50000"/>
              </a:schemeClr>
            </a:outerShdw>
          </a:effectLst>
        </p:spPr>
        <p:txBody>
          <a:bodyPr/>
          <a:lstStyle/>
          <a:p>
            <a:pPr marL="457200" indent="-457200" algn="ctr" eaLnBrk="1" hangingPunct="1">
              <a:defRPr/>
            </a:pPr>
            <a:r>
              <a:rPr lang="en-US" sz="4800" dirty="0" smtClean="0">
                <a:solidFill>
                  <a:srgbClr val="FFFF66"/>
                </a:solidFill>
              </a:rPr>
              <a:t>    One </a:t>
            </a:r>
            <a:r>
              <a:rPr lang="en-US" sz="4800" b="1" dirty="0" smtClean="0">
                <a:solidFill>
                  <a:srgbClr val="FFC000"/>
                </a:solidFill>
              </a:rPr>
              <a:t>Voice</a:t>
            </a:r>
            <a:r>
              <a:rPr lang="en-US" sz="4800" dirty="0" smtClean="0">
                <a:solidFill>
                  <a:srgbClr val="FFFF66"/>
                </a:solidFill>
              </a:rPr>
              <a:t> at a Time</a:t>
            </a: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1800" dirty="0" smtClean="0">
              <a:solidFill>
                <a:srgbClr val="FFFF66"/>
              </a:solidFill>
            </a:endParaRPr>
          </a:p>
          <a:p>
            <a:pPr marL="457200" indent="-457200" algn="ctr" eaLnBrk="1" hangingPunct="1">
              <a:defRPr/>
            </a:pPr>
            <a:r>
              <a:rPr lang="en-US" sz="4800" dirty="0" smtClean="0">
                <a:solidFill>
                  <a:srgbClr val="FFFF66"/>
                </a:solidFill>
              </a:rPr>
              <a:t>Have Fun &amp; </a:t>
            </a:r>
            <a:r>
              <a:rPr lang="en-US" sz="4800" b="1" dirty="0" smtClean="0">
                <a:solidFill>
                  <a:srgbClr val="FFC000"/>
                </a:solidFill>
              </a:rPr>
              <a:t>Learn</a:t>
            </a:r>
            <a:endParaRPr lang="en-US" sz="4800" dirty="0" smtClean="0">
              <a:solidFill>
                <a:srgbClr val="FFFF66"/>
              </a:solidFill>
            </a:endParaRP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2400" dirty="0" smtClean="0">
              <a:solidFill>
                <a:srgbClr val="FFFF66"/>
              </a:solidFill>
            </a:endParaRPr>
          </a:p>
          <a:p>
            <a:pPr marL="457200" indent="-457200" algn="ctr" eaLnBrk="1" hangingPunct="1">
              <a:defRPr/>
            </a:pPr>
            <a:r>
              <a:rPr lang="en-US" sz="4800" dirty="0" smtClean="0">
                <a:solidFill>
                  <a:srgbClr val="FFFF66"/>
                </a:solidFill>
              </a:rPr>
              <a:t>           Take Care of </a:t>
            </a:r>
            <a:r>
              <a:rPr lang="en-US" sz="4800" b="1" dirty="0" smtClean="0">
                <a:solidFill>
                  <a:srgbClr val="FFC000"/>
                </a:solidFill>
              </a:rPr>
              <a:t>Yourself</a:t>
            </a: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1800" dirty="0" smtClean="0">
              <a:solidFill>
                <a:srgbClr val="FFFF66"/>
              </a:solidFill>
            </a:endParaRPr>
          </a:p>
          <a:p>
            <a:pPr marL="457200" indent="-457200" algn="ctr" eaLnBrk="1" hangingPunct="1">
              <a:defRPr/>
            </a:pPr>
            <a:r>
              <a:rPr lang="en-US" sz="4800" dirty="0" smtClean="0">
                <a:solidFill>
                  <a:srgbClr val="FFFF66"/>
                </a:solidFill>
              </a:rPr>
              <a:t>Cell </a:t>
            </a:r>
            <a:r>
              <a:rPr lang="en-US" sz="4800" b="1" dirty="0" smtClean="0">
                <a:solidFill>
                  <a:srgbClr val="FFC000"/>
                </a:solidFill>
              </a:rPr>
              <a:t>Phones</a:t>
            </a:r>
            <a:r>
              <a:rPr lang="en-US" sz="4800" dirty="0" smtClean="0">
                <a:solidFill>
                  <a:srgbClr val="FFFF66"/>
                </a:solidFill>
              </a:rPr>
              <a:t> on Vibrate</a:t>
            </a:r>
          </a:p>
          <a:p>
            <a:pPr marL="457200" indent="-457200" algn="ctr" eaLnBrk="1" hangingPunct="1">
              <a:defRPr/>
            </a:pPr>
            <a:endParaRPr lang="en-US" sz="1800" dirty="0" smtClean="0">
              <a:solidFill>
                <a:srgbClr val="FFFF66"/>
              </a:solidFill>
            </a:endParaRPr>
          </a:p>
        </p:txBody>
      </p:sp>
      <p:sp>
        <p:nvSpPr>
          <p:cNvPr id="43014" name="Text Box 6"/>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GROUP NORMS</a:t>
            </a:r>
          </a:p>
        </p:txBody>
      </p:sp>
      <p:pic>
        <p:nvPicPr>
          <p:cNvPr id="4100" name="Picture 5" descr="C:\Documents and Settings\pfurlano\Temporary Internet Files\Content.IE5\G2SLYW6W\MCj04338690000[1].png"/>
          <p:cNvPicPr>
            <a:picLocks noChangeAspect="1" noChangeArrowheads="1"/>
          </p:cNvPicPr>
          <p:nvPr/>
        </p:nvPicPr>
        <p:blipFill>
          <a:blip r:embed="rId2"/>
          <a:srcRect/>
          <a:stretch>
            <a:fillRect/>
          </a:stretch>
        </p:blipFill>
        <p:spPr bwMode="auto">
          <a:xfrm rot="1308593">
            <a:off x="7778750" y="5568950"/>
            <a:ext cx="1052513" cy="1052513"/>
          </a:xfrm>
          <a:prstGeom prst="rect">
            <a:avLst/>
          </a:prstGeom>
          <a:noFill/>
          <a:ln w="9525">
            <a:noFill/>
            <a:miter lim="800000"/>
            <a:headEnd/>
            <a:tailEnd/>
          </a:ln>
        </p:spPr>
      </p:pic>
      <p:pic>
        <p:nvPicPr>
          <p:cNvPr id="4101" name="Picture 6" descr="C:\Documents and Settings\pfurlano\Temporary Internet Files\Content.IE5\YFY5VG45\MCj04363910000[1].png"/>
          <p:cNvPicPr>
            <a:picLocks noChangeAspect="1" noChangeArrowheads="1"/>
          </p:cNvPicPr>
          <p:nvPr/>
        </p:nvPicPr>
        <p:blipFill>
          <a:blip r:embed="rId3"/>
          <a:srcRect/>
          <a:stretch>
            <a:fillRect/>
          </a:stretch>
        </p:blipFill>
        <p:spPr bwMode="auto">
          <a:xfrm rot="-1528284">
            <a:off x="1392238" y="638175"/>
            <a:ext cx="990600" cy="673100"/>
          </a:xfrm>
          <a:prstGeom prst="rect">
            <a:avLst/>
          </a:prstGeom>
          <a:noFill/>
          <a:ln w="9525">
            <a:noFill/>
            <a:miter lim="800000"/>
            <a:headEnd/>
            <a:tailEnd/>
          </a:ln>
        </p:spPr>
      </p:pic>
      <p:pic>
        <p:nvPicPr>
          <p:cNvPr id="4102" name="Picture 7" descr="C:\Documents and Settings\pfurlano\Temporary Internet Files\Content.IE5\X67MHBAL\MCj04244660000[1].wmf"/>
          <p:cNvPicPr>
            <a:picLocks noChangeAspect="1" noChangeArrowheads="1"/>
          </p:cNvPicPr>
          <p:nvPr/>
        </p:nvPicPr>
        <p:blipFill>
          <a:blip r:embed="rId4"/>
          <a:srcRect/>
          <a:stretch>
            <a:fillRect/>
          </a:stretch>
        </p:blipFill>
        <p:spPr bwMode="auto">
          <a:xfrm rot="1158380">
            <a:off x="7664450" y="2206625"/>
            <a:ext cx="1054100" cy="906463"/>
          </a:xfrm>
          <a:prstGeom prst="rect">
            <a:avLst/>
          </a:prstGeom>
          <a:noFill/>
          <a:ln w="9525">
            <a:noFill/>
            <a:miter lim="800000"/>
            <a:headEnd/>
            <a:tailEnd/>
          </a:ln>
        </p:spPr>
      </p:pic>
      <p:pic>
        <p:nvPicPr>
          <p:cNvPr id="1026" name="Picture 2" descr="C:\Documents and Settings\pfurlano.PDA\Local Settings\Temporary Internet Files\Content.IE5\CII6OG4I\MCj04338850000[1].png"/>
          <p:cNvPicPr>
            <a:picLocks noChangeAspect="1" noChangeArrowheads="1"/>
          </p:cNvPicPr>
          <p:nvPr/>
        </p:nvPicPr>
        <p:blipFill>
          <a:blip r:embed="rId5"/>
          <a:srcRect/>
          <a:stretch>
            <a:fillRect/>
          </a:stretch>
        </p:blipFill>
        <p:spPr bwMode="auto">
          <a:xfrm>
            <a:off x="1524000" y="3657600"/>
            <a:ext cx="1066686" cy="106668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type="body" sz="half" idx="1"/>
          </p:nvPr>
        </p:nvSpPr>
        <p:spPr>
          <a:xfrm>
            <a:off x="4343400" y="1447800"/>
            <a:ext cx="6858000" cy="4525963"/>
          </a:xfrm>
        </p:spPr>
        <p:txBody>
          <a:bodyPr/>
          <a:lstStyle/>
          <a:p>
            <a:pPr marL="0" indent="0" eaLnBrk="1" hangingPunct="1">
              <a:defRPr/>
            </a:pPr>
            <a:r>
              <a:rPr lang="en-US" sz="11700" b="1" smtClean="0">
                <a:solidFill>
                  <a:srgbClr val="CC9900"/>
                </a:solidFill>
              </a:rPr>
              <a:t>Let’s Share</a:t>
            </a:r>
          </a:p>
        </p:txBody>
      </p:sp>
      <p:pic>
        <p:nvPicPr>
          <p:cNvPr id="38915" name="Picture 6" descr="MCj02321380000[1]"/>
          <p:cNvPicPr>
            <a:picLocks noGrp="1" noChangeAspect="1" noChangeArrowheads="1"/>
          </p:cNvPicPr>
          <p:nvPr>
            <p:ph sz="quarter" idx="2"/>
          </p:nvPr>
        </p:nvPicPr>
        <p:blipFill>
          <a:blip r:embed="rId2"/>
          <a:srcRect/>
          <a:stretch>
            <a:fillRect/>
          </a:stretch>
        </p:blipFill>
        <p:spPr>
          <a:xfrm>
            <a:off x="1371600" y="3810000"/>
            <a:ext cx="2971800" cy="2473325"/>
          </a:xfrm>
        </p:spPr>
      </p:pic>
      <p:sp>
        <p:nvSpPr>
          <p:cNvPr id="98313" name="Text Box 9"/>
          <p:cNvSpPr txBox="1">
            <a:spLocks noChangeArrowheads="1"/>
          </p:cNvSpPr>
          <p:nvPr/>
        </p:nvSpPr>
        <p:spPr bwMode="auto">
          <a:xfrm rot="16200000">
            <a:off x="-2747169" y="2670969"/>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dirty="0">
                <a:solidFill>
                  <a:schemeClr val="accent2"/>
                </a:solidFill>
                <a:effectLst>
                  <a:outerShdw blurRad="38100" dist="38100" dir="2700000" algn="tl">
                    <a:srgbClr val="000000"/>
                  </a:outerShdw>
                </a:effectLst>
                <a:latin typeface="Berlin Sans FB" pitchFamily="34" charset="0"/>
              </a:rPr>
              <a:t>VISION EXAMPLES</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sz="half" idx="1"/>
          </p:nvPr>
        </p:nvSpPr>
        <p:spPr>
          <a:xfrm>
            <a:off x="1371600" y="762000"/>
            <a:ext cx="7391400" cy="4525963"/>
          </a:xfrm>
        </p:spPr>
        <p:txBody>
          <a:bodyPr/>
          <a:lstStyle/>
          <a:p>
            <a:pPr marL="609600" indent="-609600">
              <a:defRPr/>
            </a:pPr>
            <a:r>
              <a:rPr lang="en-US" sz="3200" b="1">
                <a:solidFill>
                  <a:srgbClr val="CC9900"/>
                </a:solidFill>
              </a:rPr>
              <a:t>Part A: </a:t>
            </a:r>
            <a:r>
              <a:rPr lang="en-US" sz="3200"/>
              <a:t>District Report Card Data</a:t>
            </a:r>
            <a:endParaRPr lang="en-US" sz="3200">
              <a:solidFill>
                <a:srgbClr val="FF0000"/>
              </a:solidFill>
            </a:endParaRPr>
          </a:p>
          <a:p>
            <a:pPr marL="609600" indent="-609600">
              <a:defRPr/>
            </a:pPr>
            <a:r>
              <a:rPr lang="en-US" sz="3200" b="1">
                <a:solidFill>
                  <a:srgbClr val="CC9900"/>
                </a:solidFill>
              </a:rPr>
              <a:t>Part B:</a:t>
            </a:r>
            <a:r>
              <a:rPr lang="en-US" sz="3200"/>
              <a:t> Local Assessment Data</a:t>
            </a:r>
          </a:p>
          <a:p>
            <a:pPr marL="609600" indent="-609600">
              <a:defRPr/>
            </a:pPr>
            <a:r>
              <a:rPr lang="en-US" sz="3200" b="1">
                <a:solidFill>
                  <a:srgbClr val="CC9900"/>
                </a:solidFill>
              </a:rPr>
              <a:t>Part C:</a:t>
            </a:r>
            <a:r>
              <a:rPr lang="en-US" sz="3200"/>
              <a:t> Other Data</a:t>
            </a:r>
          </a:p>
          <a:p>
            <a:pPr marL="990600" lvl="1" indent="-533400">
              <a:buClr>
                <a:srgbClr val="F8B700"/>
              </a:buClr>
              <a:buFont typeface="Wingdings" pitchFamily="2" charset="2"/>
              <a:buNone/>
              <a:defRPr/>
            </a:pPr>
            <a:r>
              <a:rPr lang="en-US" sz="2400">
                <a:solidFill>
                  <a:srgbClr val="F8B700"/>
                </a:solidFill>
              </a:rPr>
              <a:t>Item 1:</a:t>
            </a:r>
            <a:r>
              <a:rPr lang="en-US" sz="2400"/>
              <a:t> Attributes and Challenges</a:t>
            </a:r>
          </a:p>
          <a:p>
            <a:pPr marL="990600" lvl="1" indent="-533400">
              <a:buClr>
                <a:srgbClr val="F8B700"/>
              </a:buClr>
              <a:buFont typeface="Wingdings" pitchFamily="2" charset="2"/>
              <a:buNone/>
              <a:defRPr/>
            </a:pPr>
            <a:r>
              <a:rPr lang="en-US" sz="2400">
                <a:solidFill>
                  <a:srgbClr val="F8B700"/>
                </a:solidFill>
              </a:rPr>
              <a:t>Item 2:</a:t>
            </a:r>
            <a:r>
              <a:rPr lang="en-US" sz="2400"/>
              <a:t> Educator Qualifications Professional Growth and Development Data</a:t>
            </a:r>
          </a:p>
          <a:p>
            <a:pPr marL="990600" lvl="1" indent="-533400">
              <a:buClr>
                <a:srgbClr val="F8B700"/>
              </a:buClr>
              <a:buFont typeface="Wingdings" pitchFamily="2" charset="2"/>
              <a:buNone/>
              <a:defRPr/>
            </a:pPr>
            <a:r>
              <a:rPr lang="en-US" sz="2400">
                <a:solidFill>
                  <a:srgbClr val="F8B700"/>
                </a:solidFill>
              </a:rPr>
              <a:t>Item 3:</a:t>
            </a:r>
            <a:r>
              <a:rPr lang="en-US" sz="2400"/>
              <a:t> Parent Community Involvement</a:t>
            </a:r>
          </a:p>
          <a:p>
            <a:pPr marL="609600" indent="-609600">
              <a:defRPr/>
            </a:pPr>
            <a:r>
              <a:rPr lang="en-US" sz="3200" b="1">
                <a:solidFill>
                  <a:srgbClr val="CC9900"/>
                </a:solidFill>
              </a:rPr>
              <a:t>Part D:</a:t>
            </a:r>
            <a:r>
              <a:rPr lang="en-US" sz="3200"/>
              <a:t> Technology Deployment</a:t>
            </a:r>
          </a:p>
          <a:p>
            <a:pPr marL="609600" indent="-609600">
              <a:defRPr/>
            </a:pPr>
            <a:r>
              <a:rPr lang="en-US" sz="3200" b="1">
                <a:solidFill>
                  <a:srgbClr val="CC9900"/>
                </a:solidFill>
              </a:rPr>
              <a:t>Part E:</a:t>
            </a:r>
            <a:r>
              <a:rPr lang="en-US" sz="3200"/>
              <a:t> Meta-Analysis</a:t>
            </a:r>
          </a:p>
          <a:p>
            <a:pPr marL="1371600" lvl="2" indent="-457200">
              <a:buClr>
                <a:srgbClr val="F8B700"/>
              </a:buClr>
              <a:defRPr/>
            </a:pPr>
            <a:r>
              <a:rPr lang="en-US" sz="2400"/>
              <a:t>S.M.A.R.T. Goal</a:t>
            </a:r>
          </a:p>
        </p:txBody>
      </p:sp>
      <p:pic>
        <p:nvPicPr>
          <p:cNvPr id="52228" name="Picture 9" descr="tech_support_md_clr"/>
          <p:cNvPicPr>
            <a:picLocks noGrp="1" noChangeAspect="1" noChangeArrowheads="1" noCrop="1"/>
          </p:cNvPicPr>
          <p:nvPr>
            <p:ph sz="half" idx="2"/>
          </p:nvPr>
        </p:nvPicPr>
        <p:blipFill>
          <a:blip r:embed="rId2"/>
          <a:stretch>
            <a:fillRect/>
          </a:stretch>
        </p:blipFill>
        <p:spPr>
          <a:xfrm>
            <a:off x="6966857" y="5334000"/>
            <a:ext cx="1796143" cy="1047750"/>
          </a:xfrm>
        </p:spPr>
      </p:pic>
      <p:sp>
        <p:nvSpPr>
          <p:cNvPr id="61446" name="Text Box 6"/>
          <p:cNvSpPr txBox="1">
            <a:spLocks noChangeArrowheads="1"/>
          </p:cNvSpPr>
          <p:nvPr/>
        </p:nvSpPr>
        <p:spPr bwMode="auto">
          <a:xfrm rot="16200000">
            <a:off x="-2763044" y="3036094"/>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 DATA &amp; ANALYSIS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sz="half" idx="1"/>
          </p:nvPr>
        </p:nvSpPr>
        <p:spPr>
          <a:xfrm>
            <a:off x="1371600" y="457200"/>
            <a:ext cx="7772400" cy="5715000"/>
          </a:xfrm>
        </p:spPr>
        <p:txBody>
          <a:bodyPr/>
          <a:lstStyle/>
          <a:p>
            <a:pPr marL="0" indent="0">
              <a:defRPr/>
            </a:pPr>
            <a:r>
              <a:rPr lang="en-US" sz="3200" dirty="0">
                <a:solidFill>
                  <a:srgbClr val="FFFF66"/>
                </a:solidFill>
              </a:rPr>
              <a:t>Part A: </a:t>
            </a:r>
          </a:p>
          <a:p>
            <a:pPr marL="0" indent="0">
              <a:defRPr/>
            </a:pPr>
            <a:r>
              <a:rPr lang="en-US" sz="4800" b="1" dirty="0">
                <a:solidFill>
                  <a:srgbClr val="CC9900"/>
                </a:solidFill>
              </a:rPr>
              <a:t>Report Card Data</a:t>
            </a:r>
          </a:p>
          <a:p>
            <a:pPr marL="0" indent="0">
              <a:defRPr/>
            </a:pPr>
            <a:r>
              <a:rPr lang="en-US" sz="4000" dirty="0">
                <a:solidFill>
                  <a:srgbClr val="FFFF66"/>
                </a:solidFill>
              </a:rPr>
              <a:t>Focus: Student Achievement</a:t>
            </a:r>
          </a:p>
          <a:p>
            <a:pPr marL="0" indent="0">
              <a:defRPr/>
            </a:pPr>
            <a:endParaRPr lang="en-US" sz="4400" dirty="0">
              <a:solidFill>
                <a:srgbClr val="FFFF66"/>
              </a:solidFill>
            </a:endParaRPr>
          </a:p>
          <a:p>
            <a:pPr marL="0" indent="0">
              <a:defRPr/>
            </a:pPr>
            <a:r>
              <a:rPr lang="en-US" dirty="0"/>
              <a:t>Description Box </a:t>
            </a:r>
            <a:r>
              <a:rPr lang="en-US" sz="1800" i="1" dirty="0"/>
              <a:t>(why missing?)</a:t>
            </a:r>
          </a:p>
          <a:p>
            <a:pPr marL="0" indent="0">
              <a:defRPr/>
            </a:pPr>
            <a:r>
              <a:rPr lang="en-US" dirty="0" smtClean="0"/>
              <a:t>Summary AND Analysis</a:t>
            </a:r>
            <a:endParaRPr lang="en-US" dirty="0"/>
          </a:p>
          <a:p>
            <a:pPr marL="0" indent="0">
              <a:defRPr/>
            </a:pPr>
            <a:r>
              <a:rPr lang="en-US" dirty="0"/>
              <a:t>Key Factors</a:t>
            </a:r>
          </a:p>
          <a:p>
            <a:pPr marL="0" indent="0">
              <a:defRPr/>
            </a:pPr>
            <a:r>
              <a:rPr lang="en-US" dirty="0"/>
              <a:t>Conclusions</a:t>
            </a:r>
          </a:p>
          <a:p>
            <a:pPr marL="0" indent="0">
              <a:defRPr/>
            </a:pPr>
            <a:endParaRPr lang="en-US" sz="2000" dirty="0"/>
          </a:p>
        </p:txBody>
      </p:sp>
      <p:pic>
        <p:nvPicPr>
          <p:cNvPr id="53252" name="Picture 10" descr="report_card_a_plus_lg_clr"/>
          <p:cNvPicPr>
            <a:picLocks noGrp="1" noChangeAspect="1" noChangeArrowheads="1" noCrop="1"/>
          </p:cNvPicPr>
          <p:nvPr>
            <p:ph sz="half" idx="2"/>
          </p:nvPr>
        </p:nvPicPr>
        <p:blipFill>
          <a:blip r:embed="rId2"/>
          <a:stretch>
            <a:fillRect/>
          </a:stretch>
        </p:blipFill>
        <p:spPr>
          <a:xfrm>
            <a:off x="6477000" y="3505994"/>
            <a:ext cx="1524000" cy="1323975"/>
          </a:xfrm>
        </p:spPr>
      </p:pic>
      <p:sp>
        <p:nvSpPr>
          <p:cNvPr id="71688"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  DATA &amp; ANALYSIS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idx="1"/>
          </p:nvPr>
        </p:nvSpPr>
        <p:spPr>
          <a:xfrm>
            <a:off x="1371600" y="381000"/>
            <a:ext cx="7772400" cy="6172200"/>
          </a:xfrm>
        </p:spPr>
        <p:txBody>
          <a:bodyPr/>
          <a:lstStyle/>
          <a:p>
            <a:pPr>
              <a:defRPr/>
            </a:pPr>
            <a:r>
              <a:rPr lang="en-US" sz="4800" b="1" dirty="0">
                <a:solidFill>
                  <a:srgbClr val="CC9900"/>
                </a:solidFill>
              </a:rPr>
              <a:t>Description Box</a:t>
            </a:r>
            <a:r>
              <a:rPr lang="en-US" sz="4800" dirty="0">
                <a:solidFill>
                  <a:srgbClr val="CC9900"/>
                </a:solidFill>
              </a:rPr>
              <a:t> </a:t>
            </a:r>
          </a:p>
          <a:p>
            <a:pPr>
              <a:defRPr/>
            </a:pPr>
            <a:r>
              <a:rPr lang="en-US" sz="2400" i="1" dirty="0"/>
              <a:t>(not in Report Card Section)</a:t>
            </a:r>
          </a:p>
          <a:p>
            <a:pPr>
              <a:defRPr/>
            </a:pPr>
            <a:r>
              <a:rPr lang="en-US" sz="3200" b="1" dirty="0">
                <a:solidFill>
                  <a:srgbClr val="FFFF66"/>
                </a:solidFill>
              </a:rPr>
              <a:t>Tool and Date Administered</a:t>
            </a:r>
          </a:p>
          <a:p>
            <a:pPr>
              <a:buClr>
                <a:srgbClr val="CC9900"/>
              </a:buClr>
              <a:defRPr/>
            </a:pPr>
            <a:endParaRPr lang="en-US" dirty="0"/>
          </a:p>
          <a:p>
            <a:pPr>
              <a:buClr>
                <a:srgbClr val="CC9900"/>
              </a:buClr>
              <a:defRPr/>
            </a:pPr>
            <a:r>
              <a:rPr lang="en-US" sz="2400" dirty="0"/>
              <a:t>Examples:</a:t>
            </a:r>
          </a:p>
          <a:p>
            <a:pPr>
              <a:buClr>
                <a:srgbClr val="CC9900"/>
              </a:buClr>
              <a:buFont typeface="Wingdings" pitchFamily="2" charset="2"/>
              <a:buChar char="§"/>
              <a:defRPr/>
            </a:pPr>
            <a:r>
              <a:rPr lang="en-US" sz="2400" dirty="0"/>
              <a:t>Think Link Quarterly Assessments-Sept, Dec</a:t>
            </a:r>
            <a:r>
              <a:rPr lang="en-US" sz="2400" dirty="0" smtClean="0"/>
              <a:t>, 2008 </a:t>
            </a:r>
            <a:r>
              <a:rPr lang="en-US" sz="2400" dirty="0"/>
              <a:t>Feb, April, </a:t>
            </a:r>
            <a:r>
              <a:rPr lang="en-US" sz="2400" dirty="0" smtClean="0"/>
              <a:t>2009</a:t>
            </a:r>
            <a:endParaRPr lang="en-US" sz="2400" dirty="0"/>
          </a:p>
          <a:p>
            <a:pPr>
              <a:buClr>
                <a:srgbClr val="CC9900"/>
              </a:buClr>
              <a:buFont typeface="Wingdings" pitchFamily="2" charset="2"/>
              <a:buChar char="§"/>
              <a:defRPr/>
            </a:pPr>
            <a:r>
              <a:rPr lang="en-US" sz="2400" dirty="0"/>
              <a:t>Staff Technology Readiness </a:t>
            </a:r>
            <a:r>
              <a:rPr lang="en-US" sz="2400" dirty="0" smtClean="0"/>
              <a:t>Survey-Spring </a:t>
            </a:r>
            <a:r>
              <a:rPr lang="en-US" sz="2400" dirty="0"/>
              <a:t>and </a:t>
            </a:r>
            <a:r>
              <a:rPr lang="en-US" sz="2400" dirty="0" smtClean="0"/>
              <a:t>Fall 2009</a:t>
            </a:r>
            <a:endParaRPr lang="en-US" sz="2400" dirty="0"/>
          </a:p>
          <a:p>
            <a:pPr>
              <a:buClr>
                <a:srgbClr val="CC9900"/>
              </a:buClr>
              <a:buFont typeface="Wingdings" pitchFamily="2" charset="2"/>
              <a:buChar char="§"/>
              <a:defRPr/>
            </a:pPr>
            <a:r>
              <a:rPr lang="en-US" sz="2400" dirty="0"/>
              <a:t>Tech Planning</a:t>
            </a:r>
            <a:r>
              <a:rPr lang="en-US" sz="1800" dirty="0"/>
              <a:t> </a:t>
            </a:r>
            <a:r>
              <a:rPr lang="en-US" sz="2400" dirty="0"/>
              <a:t>Meeting Minutes </a:t>
            </a:r>
            <a:r>
              <a:rPr lang="en-US" sz="2400" dirty="0" smtClean="0"/>
              <a:t>–Quarterly 2009</a:t>
            </a:r>
            <a:endParaRPr lang="en-US" sz="2400" dirty="0"/>
          </a:p>
          <a:p>
            <a:pPr>
              <a:defRPr/>
            </a:pPr>
            <a:endParaRPr lang="en-US" sz="2000" dirty="0"/>
          </a:p>
          <a:p>
            <a:pPr>
              <a:defRPr/>
            </a:pPr>
            <a:r>
              <a:rPr lang="en-US" sz="2800" dirty="0">
                <a:solidFill>
                  <a:srgbClr val="FFC000"/>
                </a:solidFill>
                <a:latin typeface="RomanScrD" pitchFamily="66" charset="0"/>
              </a:rPr>
              <a:t>What </a:t>
            </a:r>
            <a:r>
              <a:rPr lang="en-US" sz="2800" u="sng" dirty="0" smtClean="0">
                <a:solidFill>
                  <a:srgbClr val="FFC000"/>
                </a:solidFill>
                <a:latin typeface="RomanScrD" pitchFamily="66" charset="0"/>
              </a:rPr>
              <a:t>tools</a:t>
            </a:r>
            <a:r>
              <a:rPr lang="en-US" sz="2800" dirty="0" smtClean="0">
                <a:solidFill>
                  <a:srgbClr val="FFC000"/>
                </a:solidFill>
                <a:latin typeface="RomanScrD" pitchFamily="66" charset="0"/>
              </a:rPr>
              <a:t> did you use to collect data </a:t>
            </a:r>
            <a:r>
              <a:rPr lang="en-US" sz="2800" dirty="0">
                <a:solidFill>
                  <a:srgbClr val="FFC000"/>
                </a:solidFill>
                <a:latin typeface="RomanScrD" pitchFamily="66" charset="0"/>
              </a:rPr>
              <a:t>and </a:t>
            </a:r>
            <a:r>
              <a:rPr lang="en-US" sz="2800" u="sng" dirty="0">
                <a:solidFill>
                  <a:srgbClr val="FFC000"/>
                </a:solidFill>
                <a:latin typeface="RomanScrD" pitchFamily="66" charset="0"/>
              </a:rPr>
              <a:t>when</a:t>
            </a:r>
            <a:r>
              <a:rPr lang="en-US" sz="2800" dirty="0">
                <a:solidFill>
                  <a:srgbClr val="FFC000"/>
                </a:solidFill>
                <a:latin typeface="RomanScrD" pitchFamily="66" charset="0"/>
              </a:rPr>
              <a:t>?</a:t>
            </a:r>
          </a:p>
        </p:txBody>
      </p:sp>
      <p:sp>
        <p:nvSpPr>
          <p:cNvPr id="218115" name="Text Box 3"/>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DATA &amp; ANALYSIS</a:t>
            </a:r>
          </a:p>
        </p:txBody>
      </p:sp>
      <p:sp>
        <p:nvSpPr>
          <p:cNvPr id="218116" name="Document"/>
          <p:cNvSpPr>
            <a:spLocks noEditPoints="1" noChangeArrowheads="1"/>
          </p:cNvSpPr>
          <p:nvPr/>
        </p:nvSpPr>
        <p:spPr bwMode="auto">
          <a:xfrm>
            <a:off x="7391400" y="3810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000" b="1" u="sng" dirty="0">
                <a:latin typeface="NoodleScript" pitchFamily="2" charset="0"/>
              </a:rPr>
              <a:t>Description</a:t>
            </a:r>
          </a:p>
          <a:p>
            <a:pPr>
              <a:defRPr/>
            </a:pPr>
            <a:r>
              <a:rPr lang="en-US" sz="2400" b="1" dirty="0" smtClean="0">
                <a:latin typeface="Myriad Web Pro" pitchFamily="34" charset="0"/>
              </a:rPr>
              <a:t>Tool</a:t>
            </a:r>
          </a:p>
          <a:p>
            <a:pPr>
              <a:defRPr/>
            </a:pPr>
            <a:r>
              <a:rPr lang="en-US" sz="2400" b="1" dirty="0" smtClean="0">
                <a:latin typeface="Myriad Web Pro" pitchFamily="34" charset="0"/>
              </a:rPr>
              <a:t>Date</a:t>
            </a:r>
            <a:endParaRPr lang="en-US" sz="2400" b="1" dirty="0">
              <a:latin typeface="Myriad Web Pro"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a:xfrm>
            <a:off x="1371600" y="457200"/>
            <a:ext cx="7772400" cy="4525963"/>
          </a:xfrm>
        </p:spPr>
        <p:txBody>
          <a:bodyPr/>
          <a:lstStyle/>
          <a:p>
            <a:pPr eaLnBrk="1" hangingPunct="1">
              <a:lnSpc>
                <a:spcPct val="90000"/>
              </a:lnSpc>
              <a:defRPr/>
            </a:pPr>
            <a:r>
              <a:rPr lang="en-US" sz="6600" b="1" dirty="0" smtClean="0">
                <a:solidFill>
                  <a:srgbClr val="CC9900"/>
                </a:solidFill>
                <a:latin typeface="+mj-lt"/>
              </a:rPr>
              <a:t>Summary Box</a:t>
            </a:r>
          </a:p>
          <a:p>
            <a:pPr eaLnBrk="1" hangingPunct="1">
              <a:lnSpc>
                <a:spcPct val="90000"/>
              </a:lnSpc>
              <a:defRPr/>
            </a:pPr>
            <a:endParaRPr lang="en-US" sz="5400" dirty="0" smtClean="0">
              <a:solidFill>
                <a:srgbClr val="CC9900"/>
              </a:solidFill>
              <a:latin typeface="Arial Black" pitchFamily="34" charset="0"/>
            </a:endParaRPr>
          </a:p>
          <a:p>
            <a:pPr eaLnBrk="1" hangingPunct="1">
              <a:lnSpc>
                <a:spcPct val="90000"/>
              </a:lnSpc>
              <a:defRPr/>
            </a:pPr>
            <a:r>
              <a:rPr lang="en-US" dirty="0" smtClean="0"/>
              <a:t>	</a:t>
            </a:r>
            <a:r>
              <a:rPr lang="en-US" sz="4400" dirty="0" smtClean="0"/>
              <a:t>Summary AND Analysis of the data.</a:t>
            </a:r>
          </a:p>
          <a:p>
            <a:pPr eaLnBrk="1" hangingPunct="1">
              <a:lnSpc>
                <a:spcPct val="90000"/>
              </a:lnSpc>
              <a:defRPr/>
            </a:pPr>
            <a:r>
              <a:rPr lang="en-US" sz="4400" dirty="0" smtClean="0"/>
              <a:t>	</a:t>
            </a:r>
          </a:p>
          <a:p>
            <a:pPr eaLnBrk="1" hangingPunct="1">
              <a:lnSpc>
                <a:spcPct val="90000"/>
              </a:lnSpc>
              <a:defRPr/>
            </a:pPr>
            <a:r>
              <a:rPr lang="en-US" sz="4400" dirty="0" smtClean="0"/>
              <a:t>Identification of trends,            and gaps.</a:t>
            </a:r>
          </a:p>
          <a:p>
            <a:pPr eaLnBrk="1" hangingPunct="1">
              <a:lnSpc>
                <a:spcPct val="90000"/>
              </a:lnSpc>
              <a:defRPr/>
            </a:pPr>
            <a:endParaRPr lang="en-US" sz="4400" dirty="0" smtClean="0"/>
          </a:p>
          <a:p>
            <a:pPr eaLnBrk="1" hangingPunct="1">
              <a:lnSpc>
                <a:spcPct val="90000"/>
              </a:lnSpc>
              <a:defRPr/>
            </a:pPr>
            <a:endParaRPr lang="en-US" dirty="0" smtClean="0"/>
          </a:p>
        </p:txBody>
      </p:sp>
      <p:sp>
        <p:nvSpPr>
          <p:cNvPr id="63492" name="Document"/>
          <p:cNvSpPr>
            <a:spLocks noEditPoints="1" noChangeArrowheads="1"/>
          </p:cNvSpPr>
          <p:nvPr/>
        </p:nvSpPr>
        <p:spPr bwMode="auto">
          <a:xfrm>
            <a:off x="7162800" y="45720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b="1" dirty="0" smtClean="0">
                <a:latin typeface="NoodleScript" pitchFamily="2" charset="0"/>
              </a:rPr>
              <a:t>Summary &amp; Analysis</a:t>
            </a:r>
          </a:p>
          <a:p>
            <a:pPr>
              <a:defRPr/>
            </a:pPr>
            <a:r>
              <a:rPr lang="en-US" sz="2400" b="1" dirty="0" smtClean="0">
                <a:latin typeface="NoodleScript" pitchFamily="2" charset="0"/>
              </a:rPr>
              <a:t>1.</a:t>
            </a:r>
          </a:p>
          <a:p>
            <a:pPr>
              <a:defRPr/>
            </a:pPr>
            <a:r>
              <a:rPr lang="en-US" sz="2400" b="1" dirty="0" smtClean="0">
                <a:latin typeface="NoodleScript" pitchFamily="2" charset="0"/>
              </a:rPr>
              <a:t>2.</a:t>
            </a:r>
            <a:endParaRPr lang="en-US" sz="2400" b="1" dirty="0">
              <a:latin typeface="NoodleScript" pitchFamily="2" charset="0"/>
            </a:endParaRPr>
          </a:p>
        </p:txBody>
      </p:sp>
      <p:sp>
        <p:nvSpPr>
          <p:cNvPr id="63495" name="Text Box 7"/>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type="body" sz="half" idx="1"/>
          </p:nvPr>
        </p:nvSpPr>
        <p:spPr>
          <a:xfrm>
            <a:off x="1143000" y="-990600"/>
            <a:ext cx="8001000" cy="2209800"/>
          </a:xfrm>
        </p:spPr>
        <p:txBody>
          <a:bodyPr/>
          <a:lstStyle/>
          <a:p>
            <a:pPr marL="0" indent="0" algn="ctr">
              <a:defRPr/>
            </a:pPr>
            <a:endParaRPr lang="en-US" sz="4400" dirty="0">
              <a:solidFill>
                <a:srgbClr val="FFFF66"/>
              </a:solidFill>
            </a:endParaRPr>
          </a:p>
          <a:p>
            <a:pPr marL="0" indent="0" algn="ctr">
              <a:defRPr/>
            </a:pPr>
            <a:endParaRPr lang="en-US" sz="1800" i="1" dirty="0"/>
          </a:p>
          <a:p>
            <a:pPr marL="0" indent="0" algn="ctr">
              <a:defRPr/>
            </a:pPr>
            <a:r>
              <a:rPr lang="en-US" sz="5000" b="1" dirty="0" smtClean="0">
                <a:solidFill>
                  <a:srgbClr val="FFC000"/>
                </a:solidFill>
              </a:rPr>
              <a:t>Summary AND </a:t>
            </a:r>
            <a:r>
              <a:rPr lang="en-US" sz="5000" b="1" dirty="0" smtClean="0">
                <a:solidFill>
                  <a:srgbClr val="FFC000"/>
                </a:solidFill>
              </a:rPr>
              <a:t>Analysis</a:t>
            </a:r>
          </a:p>
          <a:p>
            <a:pPr marL="0" indent="0" algn="ctr">
              <a:defRPr/>
            </a:pPr>
            <a:r>
              <a:rPr lang="en-US" dirty="0" smtClean="0"/>
              <a:t>Review the Car Repair example in your binder.</a:t>
            </a:r>
          </a:p>
          <a:p>
            <a:pPr marL="0" indent="0" algn="ctr">
              <a:defRPr/>
            </a:pPr>
            <a:r>
              <a:rPr lang="en-US" i="1" dirty="0" smtClean="0">
                <a:solidFill>
                  <a:srgbClr val="FFFF99"/>
                </a:solidFill>
              </a:rPr>
              <a:t>Discuss the following question with your table team:</a:t>
            </a:r>
          </a:p>
          <a:p>
            <a:pPr marL="0" indent="0" algn="ctr">
              <a:defRPr/>
            </a:pPr>
            <a:r>
              <a:rPr lang="en-US" sz="4400" dirty="0" smtClean="0"/>
              <a:t>What is the </a:t>
            </a:r>
            <a:r>
              <a:rPr lang="en-US" sz="4400" u="sng" dirty="0" smtClean="0"/>
              <a:t>difference</a:t>
            </a:r>
            <a:r>
              <a:rPr lang="en-US" sz="4400" dirty="0" smtClean="0"/>
              <a:t> between the summary and analysis and </a:t>
            </a:r>
            <a:r>
              <a:rPr lang="en-US" sz="4400" u="sng" dirty="0" smtClean="0">
                <a:solidFill>
                  <a:srgbClr val="FFFF99"/>
                </a:solidFill>
              </a:rPr>
              <a:t>WHY</a:t>
            </a:r>
            <a:r>
              <a:rPr lang="en-US" sz="4400" dirty="0" smtClean="0"/>
              <a:t> are both important to include in the Tech Plan?</a:t>
            </a:r>
            <a:endParaRPr lang="en-US" sz="4400" dirty="0"/>
          </a:p>
          <a:p>
            <a:pPr marL="0" indent="0" algn="ctr">
              <a:defRPr/>
            </a:pPr>
            <a:endParaRPr lang="en-US" dirty="0"/>
          </a:p>
        </p:txBody>
      </p:sp>
      <p:sp>
        <p:nvSpPr>
          <p:cNvPr id="71688"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  DATA &amp; ANALYSIS</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idx="1"/>
          </p:nvPr>
        </p:nvSpPr>
        <p:spPr>
          <a:xfrm>
            <a:off x="1371600" y="457200"/>
            <a:ext cx="7772400" cy="4525963"/>
          </a:xfrm>
        </p:spPr>
        <p:txBody>
          <a:bodyPr/>
          <a:lstStyle/>
          <a:p>
            <a:pPr>
              <a:lnSpc>
                <a:spcPct val="90000"/>
              </a:lnSpc>
              <a:defRPr/>
            </a:pPr>
            <a:r>
              <a:rPr lang="en-US" sz="4400" b="1" dirty="0">
                <a:solidFill>
                  <a:srgbClr val="CC9900"/>
                </a:solidFill>
              </a:rPr>
              <a:t>Summary Box</a:t>
            </a:r>
          </a:p>
          <a:p>
            <a:pPr>
              <a:lnSpc>
                <a:spcPct val="90000"/>
              </a:lnSpc>
              <a:defRPr/>
            </a:pPr>
            <a:endParaRPr lang="en-US" dirty="0" smtClean="0"/>
          </a:p>
          <a:p>
            <a:pPr>
              <a:lnSpc>
                <a:spcPct val="90000"/>
              </a:lnSpc>
              <a:defRPr/>
            </a:pPr>
            <a:r>
              <a:rPr lang="en-US" sz="4400" dirty="0" smtClean="0"/>
              <a:t>Short synopsis of key trends or important facts</a:t>
            </a:r>
            <a:endParaRPr lang="en-US" sz="4400" dirty="0"/>
          </a:p>
          <a:p>
            <a:pPr>
              <a:lnSpc>
                <a:spcPct val="90000"/>
              </a:lnSpc>
              <a:defRPr/>
            </a:pPr>
            <a:endParaRPr lang="en-US" dirty="0"/>
          </a:p>
          <a:p>
            <a:pPr>
              <a:lnSpc>
                <a:spcPct val="90000"/>
              </a:lnSpc>
              <a:defRPr/>
            </a:pPr>
            <a:r>
              <a:rPr lang="en-US" sz="4000" dirty="0">
                <a:solidFill>
                  <a:srgbClr val="FFC000"/>
                </a:solidFill>
                <a:latin typeface="RomanScrD" pitchFamily="66" charset="0"/>
              </a:rPr>
              <a:t>What </a:t>
            </a:r>
            <a:r>
              <a:rPr lang="en-US" sz="4000" dirty="0" smtClean="0">
                <a:solidFill>
                  <a:srgbClr val="FFC000"/>
                </a:solidFill>
                <a:latin typeface="RomanScrD" pitchFamily="66" charset="0"/>
              </a:rPr>
              <a:t>are the key points in the data</a:t>
            </a:r>
          </a:p>
          <a:p>
            <a:pPr>
              <a:lnSpc>
                <a:spcPct val="90000"/>
              </a:lnSpc>
              <a:defRPr/>
            </a:pPr>
            <a:r>
              <a:rPr lang="en-US" sz="4000" dirty="0" smtClean="0">
                <a:solidFill>
                  <a:srgbClr val="FFC000"/>
                </a:solidFill>
                <a:latin typeface="RomanScrD" pitchFamily="66" charset="0"/>
              </a:rPr>
              <a:t>What does </a:t>
            </a:r>
            <a:r>
              <a:rPr lang="en-US" sz="4000" dirty="0">
                <a:solidFill>
                  <a:srgbClr val="FFC000"/>
                </a:solidFill>
                <a:latin typeface="RomanScrD" pitchFamily="66" charset="0"/>
              </a:rPr>
              <a:t>the data tell you?</a:t>
            </a:r>
          </a:p>
          <a:p>
            <a:pPr>
              <a:lnSpc>
                <a:spcPct val="90000"/>
              </a:lnSpc>
              <a:defRPr/>
            </a:pPr>
            <a:endParaRPr lang="en-US" dirty="0"/>
          </a:p>
        </p:txBody>
      </p:sp>
      <p:sp>
        <p:nvSpPr>
          <p:cNvPr id="230403" name="Document"/>
          <p:cNvSpPr>
            <a:spLocks noEditPoints="1" noChangeArrowheads="1"/>
          </p:cNvSpPr>
          <p:nvPr/>
        </p:nvSpPr>
        <p:spPr bwMode="auto">
          <a:xfrm>
            <a:off x="7162800" y="45720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b="1" dirty="0" smtClean="0">
                <a:latin typeface="NoodleScript" pitchFamily="2" charset="0"/>
              </a:rPr>
              <a:t>Summary &amp; Analysis</a:t>
            </a:r>
            <a:endParaRPr lang="en-US" b="1" dirty="0">
              <a:latin typeface="NoodleScript" pitchFamily="2" charset="0"/>
            </a:endParaRPr>
          </a:p>
          <a:p>
            <a:pPr>
              <a:defRPr/>
            </a:pPr>
            <a:r>
              <a:rPr lang="en-US" sz="2400" b="1" dirty="0">
                <a:latin typeface="NoodleScript" pitchFamily="2" charset="0"/>
              </a:rPr>
              <a:t>1.</a:t>
            </a:r>
          </a:p>
          <a:p>
            <a:pPr>
              <a:defRPr/>
            </a:pPr>
            <a:r>
              <a:rPr lang="en-US" sz="2400" b="1" dirty="0">
                <a:latin typeface="NoodleScript" pitchFamily="2" charset="0"/>
              </a:rPr>
              <a:t>2</a:t>
            </a:r>
            <a:r>
              <a:rPr lang="en-US" sz="2400" b="1" dirty="0" smtClean="0">
                <a:latin typeface="NoodleScript" pitchFamily="2" charset="0"/>
              </a:rPr>
              <a:t>.</a:t>
            </a:r>
            <a:endParaRPr lang="en-US" sz="2400" b="1" dirty="0">
              <a:latin typeface="NoodleScript" pitchFamily="2" charset="0"/>
            </a:endParaRPr>
          </a:p>
        </p:txBody>
      </p:sp>
      <p:sp>
        <p:nvSpPr>
          <p:cNvPr id="230404" name="Text Box 4"/>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DATA &amp; ANALYSIS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idx="1"/>
          </p:nvPr>
        </p:nvSpPr>
        <p:spPr>
          <a:xfrm>
            <a:off x="1371600" y="304800"/>
            <a:ext cx="7772400" cy="5592763"/>
          </a:xfrm>
        </p:spPr>
        <p:txBody>
          <a:bodyPr/>
          <a:lstStyle/>
          <a:p>
            <a:pPr>
              <a:defRPr/>
            </a:pPr>
            <a:r>
              <a:rPr lang="en-US" sz="5400" b="1" dirty="0">
                <a:solidFill>
                  <a:srgbClr val="CC9900"/>
                </a:solidFill>
              </a:rPr>
              <a:t>Key Factors Box</a:t>
            </a:r>
          </a:p>
          <a:p>
            <a:pPr>
              <a:defRPr/>
            </a:pPr>
            <a:r>
              <a:rPr lang="en-US" sz="2400" b="1" dirty="0"/>
              <a:t>	</a:t>
            </a:r>
          </a:p>
          <a:p>
            <a:pPr>
              <a:defRPr/>
            </a:pPr>
            <a:r>
              <a:rPr lang="en-US" dirty="0" smtClean="0"/>
              <a:t>Probable cause(s) of the summary/analysis data statements.</a:t>
            </a:r>
            <a:endParaRPr lang="en-US" sz="4800" u="sng" dirty="0"/>
          </a:p>
          <a:p>
            <a:pPr>
              <a:defRPr/>
            </a:pPr>
            <a:endParaRPr lang="en-US" sz="4400" dirty="0" smtClean="0">
              <a:latin typeface="RomanScrD" pitchFamily="66" charset="0"/>
            </a:endParaRPr>
          </a:p>
          <a:p>
            <a:pPr>
              <a:defRPr/>
            </a:pPr>
            <a:r>
              <a:rPr lang="en-US" sz="4400" dirty="0" smtClean="0">
                <a:solidFill>
                  <a:srgbClr val="FFC000"/>
                </a:solidFill>
                <a:latin typeface="RomanScrD" pitchFamily="66" charset="0"/>
              </a:rPr>
              <a:t>Why </a:t>
            </a:r>
            <a:r>
              <a:rPr lang="en-US" sz="4400" dirty="0">
                <a:solidFill>
                  <a:srgbClr val="FFC000"/>
                </a:solidFill>
                <a:latin typeface="RomanScrD" pitchFamily="66" charset="0"/>
              </a:rPr>
              <a:t>are these things occurring?</a:t>
            </a:r>
            <a:endParaRPr lang="en-US" sz="4400" b="1" dirty="0">
              <a:solidFill>
                <a:srgbClr val="FFC000"/>
              </a:solidFill>
              <a:latin typeface="RomanScrD" pitchFamily="66" charset="0"/>
            </a:endParaRPr>
          </a:p>
        </p:txBody>
      </p:sp>
      <p:sp>
        <p:nvSpPr>
          <p:cNvPr id="231427" name="Document"/>
          <p:cNvSpPr>
            <a:spLocks noEditPoints="1" noChangeArrowheads="1"/>
          </p:cNvSpPr>
          <p:nvPr/>
        </p:nvSpPr>
        <p:spPr bwMode="auto">
          <a:xfrm>
            <a:off x="7543800" y="48768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0099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Key Factors</a:t>
            </a:r>
          </a:p>
          <a:p>
            <a:pPr>
              <a:defRPr/>
            </a:pPr>
            <a:r>
              <a:rPr lang="en-US" sz="2400" b="1" dirty="0">
                <a:latin typeface="NoodleScript" pitchFamily="2" charset="0"/>
              </a:rPr>
              <a:t>1.</a:t>
            </a:r>
          </a:p>
          <a:p>
            <a:pPr>
              <a:defRPr/>
            </a:pPr>
            <a:r>
              <a:rPr lang="en-US" sz="2400" b="1" dirty="0">
                <a:latin typeface="NoodleScript" pitchFamily="2" charset="0"/>
              </a:rPr>
              <a:t>2. </a:t>
            </a:r>
          </a:p>
        </p:txBody>
      </p:sp>
      <p:sp>
        <p:nvSpPr>
          <p:cNvPr id="231428" name="Text Box 4"/>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DATA &amp; ANALYSIS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idx="1"/>
          </p:nvPr>
        </p:nvSpPr>
        <p:spPr>
          <a:xfrm>
            <a:off x="1295400" y="304800"/>
            <a:ext cx="7772400" cy="6172200"/>
          </a:xfrm>
        </p:spPr>
        <p:txBody>
          <a:bodyPr/>
          <a:lstStyle/>
          <a:p>
            <a:pPr>
              <a:defRPr/>
            </a:pPr>
            <a:r>
              <a:rPr lang="en-US" sz="4400" b="1" dirty="0">
                <a:solidFill>
                  <a:srgbClr val="CC9900"/>
                </a:solidFill>
              </a:rPr>
              <a:t>Conclusions Box</a:t>
            </a:r>
          </a:p>
          <a:p>
            <a:pPr>
              <a:defRPr/>
            </a:pPr>
            <a:r>
              <a:rPr lang="en-US" sz="3200" dirty="0"/>
              <a:t>Short description of identified needs to be </a:t>
            </a:r>
            <a:r>
              <a:rPr lang="en-US" sz="3200" dirty="0" smtClean="0"/>
              <a:t>addressed.</a:t>
            </a:r>
            <a:endParaRPr lang="en-US" sz="3200" dirty="0"/>
          </a:p>
          <a:p>
            <a:pPr>
              <a:defRPr/>
            </a:pPr>
            <a:endParaRPr lang="en-US" sz="1600" b="1" dirty="0">
              <a:solidFill>
                <a:srgbClr val="FFFF66"/>
              </a:solidFill>
            </a:endParaRPr>
          </a:p>
          <a:p>
            <a:pPr>
              <a:buClr>
                <a:srgbClr val="F8B700"/>
              </a:buClr>
              <a:buFont typeface="Wingdings" pitchFamily="2" charset="2"/>
              <a:buChar char="§"/>
              <a:defRPr/>
            </a:pPr>
            <a:r>
              <a:rPr lang="en-US" sz="3200" dirty="0">
                <a:solidFill>
                  <a:srgbClr val="FFFF99"/>
                </a:solidFill>
              </a:rPr>
              <a:t>Based on previous </a:t>
            </a:r>
            <a:r>
              <a:rPr lang="en-US" sz="3200" dirty="0" smtClean="0">
                <a:solidFill>
                  <a:srgbClr val="FFFF99"/>
                </a:solidFill>
              </a:rPr>
              <a:t>summary and analysis statements</a:t>
            </a:r>
            <a:endParaRPr lang="en-US" sz="3200" dirty="0">
              <a:solidFill>
                <a:srgbClr val="FFFF99"/>
              </a:solidFill>
            </a:endParaRPr>
          </a:p>
          <a:p>
            <a:pPr>
              <a:buClr>
                <a:srgbClr val="F8B700"/>
              </a:buClr>
              <a:buFont typeface="Wingdings" pitchFamily="2" charset="2"/>
              <a:buChar char="§"/>
              <a:defRPr/>
            </a:pPr>
            <a:r>
              <a:rPr lang="en-US" sz="3200" dirty="0" smtClean="0">
                <a:solidFill>
                  <a:srgbClr val="FFFF99"/>
                </a:solidFill>
              </a:rPr>
              <a:t>Based </a:t>
            </a:r>
            <a:r>
              <a:rPr lang="en-US" sz="3200" dirty="0">
                <a:solidFill>
                  <a:srgbClr val="FFFF99"/>
                </a:solidFill>
              </a:rPr>
              <a:t>on identified key factors</a:t>
            </a:r>
          </a:p>
          <a:p>
            <a:pPr>
              <a:buClr>
                <a:srgbClr val="F8B700"/>
              </a:buClr>
              <a:buFont typeface="Wingdings" pitchFamily="2" charset="2"/>
              <a:buChar char="§"/>
              <a:defRPr/>
            </a:pPr>
            <a:r>
              <a:rPr lang="en-US" sz="3200" dirty="0">
                <a:solidFill>
                  <a:srgbClr val="FFFF99"/>
                </a:solidFill>
              </a:rPr>
              <a:t>Will lead to strategies and activities</a:t>
            </a:r>
          </a:p>
          <a:p>
            <a:pPr>
              <a:buClr>
                <a:srgbClr val="F8B700"/>
              </a:buClr>
              <a:defRPr/>
            </a:pPr>
            <a:endParaRPr lang="en-US" sz="3200" dirty="0"/>
          </a:p>
          <a:p>
            <a:pPr>
              <a:buClr>
                <a:srgbClr val="F8B700"/>
              </a:buClr>
              <a:defRPr/>
            </a:pPr>
            <a:r>
              <a:rPr lang="en-US" sz="4000" dirty="0">
                <a:solidFill>
                  <a:srgbClr val="FFC000"/>
                </a:solidFill>
                <a:latin typeface="RomanScrD" pitchFamily="66" charset="0"/>
              </a:rPr>
              <a:t>What will we do to improve?</a:t>
            </a:r>
          </a:p>
          <a:p>
            <a:pPr>
              <a:buClr>
                <a:srgbClr val="F8B700"/>
              </a:buClr>
              <a:buFont typeface="Wingdings" pitchFamily="2" charset="2"/>
              <a:buChar char="§"/>
              <a:defRPr/>
            </a:pPr>
            <a:endParaRPr lang="en-US" sz="4800" dirty="0"/>
          </a:p>
        </p:txBody>
      </p:sp>
      <p:sp>
        <p:nvSpPr>
          <p:cNvPr id="221187" name="Document"/>
          <p:cNvSpPr>
            <a:spLocks noEditPoints="1" noChangeArrowheads="1"/>
          </p:cNvSpPr>
          <p:nvPr/>
        </p:nvSpPr>
        <p:spPr bwMode="auto">
          <a:xfrm>
            <a:off x="7239000" y="4800600"/>
            <a:ext cx="1752600" cy="19812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a:latin typeface="NoodleScript" pitchFamily="2" charset="0"/>
              </a:rPr>
              <a:t>Conclusions</a:t>
            </a:r>
          </a:p>
          <a:p>
            <a:pPr>
              <a:defRPr/>
            </a:pPr>
            <a:r>
              <a:rPr lang="en-US" sz="2400" b="1">
                <a:latin typeface="NoodleScript" pitchFamily="2" charset="0"/>
              </a:rPr>
              <a:t>1.</a:t>
            </a:r>
          </a:p>
          <a:p>
            <a:pPr>
              <a:defRPr/>
            </a:pPr>
            <a:r>
              <a:rPr lang="en-US" sz="2400" b="1">
                <a:latin typeface="NoodleScript" pitchFamily="2" charset="0"/>
              </a:rPr>
              <a:t>2. </a:t>
            </a:r>
          </a:p>
        </p:txBody>
      </p:sp>
      <p:sp>
        <p:nvSpPr>
          <p:cNvPr id="221188" name="Text Box 4"/>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I:DATA &amp; ANALYSIS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half" idx="1"/>
          </p:nvPr>
        </p:nvSpPr>
        <p:spPr>
          <a:xfrm>
            <a:off x="1371600" y="350838"/>
            <a:ext cx="7467600" cy="5745162"/>
          </a:xfrm>
        </p:spPr>
        <p:txBody>
          <a:bodyPr/>
          <a:lstStyle/>
          <a:p>
            <a:pPr marL="0" indent="0">
              <a:lnSpc>
                <a:spcPct val="90000"/>
              </a:lnSpc>
              <a:defRPr/>
            </a:pPr>
            <a:r>
              <a:rPr lang="en-US" sz="3200" dirty="0" smtClean="0"/>
              <a:t>Part B</a:t>
            </a:r>
          </a:p>
          <a:p>
            <a:pPr marL="0" indent="0">
              <a:lnSpc>
                <a:spcPct val="90000"/>
              </a:lnSpc>
              <a:defRPr/>
            </a:pPr>
            <a:r>
              <a:rPr lang="en-US" sz="4000" dirty="0" smtClean="0">
                <a:solidFill>
                  <a:srgbClr val="FFC000"/>
                </a:solidFill>
                <a:latin typeface="Arial Black" pitchFamily="34" charset="0"/>
              </a:rPr>
              <a:t>Local Assessment Data </a:t>
            </a:r>
            <a:r>
              <a:rPr lang="en-US" sz="2800" dirty="0" smtClean="0">
                <a:solidFill>
                  <a:srgbClr val="FFC000"/>
                </a:solidFill>
                <a:latin typeface="Antigone" pitchFamily="2" charset="0"/>
                <a:ea typeface="Antigone" pitchFamily="2" charset="0"/>
              </a:rPr>
              <a:t>(NOT optional)</a:t>
            </a:r>
            <a:endParaRPr lang="en-US" sz="4000" dirty="0" smtClean="0">
              <a:solidFill>
                <a:srgbClr val="FFC000"/>
              </a:solidFill>
              <a:latin typeface="Antigone" pitchFamily="2" charset="0"/>
              <a:ea typeface="Antigone" pitchFamily="2" charset="0"/>
            </a:endParaRPr>
          </a:p>
          <a:p>
            <a:pPr marL="0" indent="0" eaLnBrk="1" hangingPunct="1">
              <a:defRPr/>
            </a:pPr>
            <a:endParaRPr lang="en-US" sz="800" dirty="0" smtClean="0"/>
          </a:p>
          <a:p>
            <a:pPr marL="0" indent="0" eaLnBrk="1" hangingPunct="1">
              <a:defRPr/>
            </a:pPr>
            <a:r>
              <a:rPr lang="en-US" sz="4000" dirty="0" smtClean="0"/>
              <a:t>List</a:t>
            </a:r>
            <a:r>
              <a:rPr lang="en-US" sz="4000" dirty="0" smtClean="0"/>
              <a:t> specific assessments used, subjects and/or grade levels tested.</a:t>
            </a:r>
            <a:endParaRPr lang="en-US" sz="4000" dirty="0" smtClean="0"/>
          </a:p>
          <a:p>
            <a:pPr marL="0" indent="0" eaLnBrk="1" hangingPunct="1">
              <a:defRPr/>
            </a:pPr>
            <a:endParaRPr lang="en-US" sz="4000" dirty="0" smtClean="0"/>
          </a:p>
          <a:p>
            <a:pPr marL="0" indent="0" eaLnBrk="1" hangingPunct="1">
              <a:defRPr/>
            </a:pPr>
            <a:r>
              <a:rPr lang="en-US" sz="4000" dirty="0" smtClean="0">
                <a:solidFill>
                  <a:srgbClr val="FFC000"/>
                </a:solidFill>
                <a:latin typeface="RomanScrD" pitchFamily="66" charset="0"/>
              </a:rPr>
              <a:t>How is local data used to assess and improve student achievement?</a:t>
            </a:r>
          </a:p>
          <a:p>
            <a:pPr marL="0" indent="0" eaLnBrk="1" hangingPunct="1">
              <a:defRPr/>
            </a:pPr>
            <a:endParaRPr lang="en-US" sz="4000" dirty="0" smtClean="0">
              <a:solidFill>
                <a:srgbClr val="FFC000"/>
              </a:solidFill>
            </a:endParaRPr>
          </a:p>
          <a:p>
            <a:pPr marL="0" indent="0" eaLnBrk="1" hangingPunct="1">
              <a:defRPr/>
            </a:pPr>
            <a:endParaRPr lang="en-US" sz="4800" dirty="0" smtClean="0">
              <a:solidFill>
                <a:srgbClr val="FFFF99"/>
              </a:solidFill>
            </a:endParaRPr>
          </a:p>
        </p:txBody>
      </p:sp>
      <p:sp>
        <p:nvSpPr>
          <p:cNvPr id="73736"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pic>
        <p:nvPicPr>
          <p:cNvPr id="2050" name="Picture 2" descr="C:\Documents and Settings\pfurlano.PDA\Local Settings\Temporary Internet Files\Content.IE5\CII6OG4I\MCj00886220000[1].wmf"/>
          <p:cNvPicPr>
            <a:picLocks noChangeAspect="1" noChangeArrowheads="1"/>
          </p:cNvPicPr>
          <p:nvPr/>
        </p:nvPicPr>
        <p:blipFill>
          <a:blip r:embed="rId2"/>
          <a:srcRect/>
          <a:stretch>
            <a:fillRect/>
          </a:stretch>
        </p:blipFill>
        <p:spPr bwMode="auto">
          <a:xfrm>
            <a:off x="7239000" y="5089550"/>
            <a:ext cx="1566367" cy="17684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1447800" y="228600"/>
            <a:ext cx="7315200" cy="5867400"/>
          </a:xfrm>
        </p:spPr>
        <p:txBody>
          <a:bodyPr/>
          <a:lstStyle/>
          <a:p>
            <a:pPr eaLnBrk="1" hangingPunct="1">
              <a:defRPr/>
            </a:pPr>
            <a:r>
              <a:rPr lang="en-US" sz="1800" dirty="0" smtClean="0">
                <a:solidFill>
                  <a:schemeClr val="accent1"/>
                </a:solidFill>
              </a:rPr>
              <a:t/>
            </a:r>
            <a:br>
              <a:rPr lang="en-US" sz="1800" dirty="0" smtClean="0">
                <a:solidFill>
                  <a:schemeClr val="accent1"/>
                </a:solidFill>
              </a:rPr>
            </a:br>
            <a:r>
              <a:rPr lang="en-US" sz="4800" dirty="0" smtClean="0"/>
              <a:t>AM</a:t>
            </a:r>
            <a:r>
              <a:rPr lang="en-US" sz="4800" dirty="0" smtClean="0">
                <a:solidFill>
                  <a:srgbClr val="00FF00"/>
                </a:solidFill>
              </a:rPr>
              <a:t/>
            </a:r>
            <a:br>
              <a:rPr lang="en-US" sz="4800" dirty="0" smtClean="0">
                <a:solidFill>
                  <a:srgbClr val="00FF00"/>
                </a:solidFill>
              </a:rPr>
            </a:br>
            <a:r>
              <a:rPr lang="en-US" sz="4800" dirty="0" smtClean="0"/>
              <a:t>Training/Information</a:t>
            </a:r>
            <a:r>
              <a:rPr lang="en-US" dirty="0" smtClean="0"/>
              <a:t/>
            </a:r>
            <a:br>
              <a:rPr lang="en-US" dirty="0" smtClean="0"/>
            </a:br>
            <a:r>
              <a:rPr lang="en-US" dirty="0" smtClean="0"/>
              <a:t/>
            </a:r>
            <a:br>
              <a:rPr lang="en-US" dirty="0" smtClean="0"/>
            </a:br>
            <a:r>
              <a:rPr lang="en-US" sz="4800" dirty="0" smtClean="0"/>
              <a:t>PM</a:t>
            </a:r>
            <a:r>
              <a:rPr lang="en-US" sz="4800" dirty="0" smtClean="0">
                <a:solidFill>
                  <a:srgbClr val="00FF00"/>
                </a:solidFill>
              </a:rPr>
              <a:t>                                           </a:t>
            </a:r>
            <a:r>
              <a:rPr lang="en-US" sz="4800" dirty="0" smtClean="0"/>
              <a:t>Work Time</a:t>
            </a:r>
            <a:endParaRPr lang="en-US" sz="4800" i="1" dirty="0" smtClean="0"/>
          </a:p>
        </p:txBody>
      </p:sp>
      <p:sp>
        <p:nvSpPr>
          <p:cNvPr id="45060" name="Text Box 4"/>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OUR SESSIONS</a:t>
            </a:r>
          </a:p>
        </p:txBody>
      </p:sp>
      <p:pic>
        <p:nvPicPr>
          <p:cNvPr id="6148" name="Picture 5" descr="C:\Documents and Settings\pfurlano\Temporary Internet Files\Content.IE5\PZ8Q55GF\MCPE03044_0000[1].wmf"/>
          <p:cNvPicPr>
            <a:picLocks noChangeAspect="1" noChangeArrowheads="1"/>
          </p:cNvPicPr>
          <p:nvPr/>
        </p:nvPicPr>
        <p:blipFill>
          <a:blip r:embed="rId3"/>
          <a:srcRect/>
          <a:stretch>
            <a:fillRect/>
          </a:stretch>
        </p:blipFill>
        <p:spPr bwMode="auto">
          <a:xfrm>
            <a:off x="2209800" y="865188"/>
            <a:ext cx="1524000" cy="1403350"/>
          </a:xfrm>
          <a:prstGeom prst="rect">
            <a:avLst/>
          </a:prstGeom>
          <a:noFill/>
          <a:ln w="9525">
            <a:noFill/>
            <a:miter lim="800000"/>
            <a:headEnd/>
            <a:tailEnd/>
          </a:ln>
        </p:spPr>
      </p:pic>
      <p:pic>
        <p:nvPicPr>
          <p:cNvPr id="6149" name="Picture 7" descr="C:\Documents and Settings\pfurlano\Temporary Internet Files\Content.IE5\EKNAQZRO\MCBD06622_0000[1].wmf"/>
          <p:cNvPicPr>
            <a:picLocks noChangeAspect="1" noChangeArrowheads="1"/>
          </p:cNvPicPr>
          <p:nvPr/>
        </p:nvPicPr>
        <p:blipFill>
          <a:blip r:embed="rId4"/>
          <a:srcRect/>
          <a:stretch>
            <a:fillRect/>
          </a:stretch>
        </p:blipFill>
        <p:spPr bwMode="auto">
          <a:xfrm>
            <a:off x="6858000" y="4419600"/>
            <a:ext cx="1562100" cy="1817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2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idx="1"/>
          </p:nvPr>
        </p:nvSpPr>
        <p:spPr>
          <a:xfrm>
            <a:off x="1219200" y="228600"/>
            <a:ext cx="7924800" cy="6324600"/>
          </a:xfrm>
        </p:spPr>
        <p:txBody>
          <a:bodyPr/>
          <a:lstStyle/>
          <a:p>
            <a:pPr marL="0" indent="0">
              <a:lnSpc>
                <a:spcPct val="90000"/>
              </a:lnSpc>
              <a:defRPr/>
            </a:pPr>
            <a:r>
              <a:rPr lang="en-US" sz="2800" dirty="0" smtClean="0"/>
              <a:t>Part C</a:t>
            </a:r>
            <a:r>
              <a:rPr lang="en-US" sz="2400" dirty="0" smtClean="0"/>
              <a:t>  </a:t>
            </a:r>
            <a:r>
              <a:rPr lang="en-US" sz="3200" dirty="0" smtClean="0"/>
              <a:t>Item 1 </a:t>
            </a:r>
          </a:p>
          <a:p>
            <a:pPr marL="0" indent="0">
              <a:lnSpc>
                <a:spcPct val="90000"/>
              </a:lnSpc>
              <a:defRPr/>
            </a:pPr>
            <a:r>
              <a:rPr lang="en-US" sz="3800" dirty="0" smtClean="0">
                <a:solidFill>
                  <a:srgbClr val="FFC000"/>
                </a:solidFill>
                <a:latin typeface="Arial Black" pitchFamily="34" charset="0"/>
              </a:rPr>
              <a:t>Attributes and Challenges</a:t>
            </a:r>
          </a:p>
          <a:p>
            <a:pPr marL="685800" indent="-685800" eaLnBrk="1" hangingPunct="1">
              <a:lnSpc>
                <a:spcPct val="90000"/>
              </a:lnSpc>
              <a:buClr>
                <a:srgbClr val="CC9900"/>
              </a:buClr>
              <a:defRPr/>
            </a:pPr>
            <a:r>
              <a:rPr lang="en-US" dirty="0" smtClean="0">
                <a:solidFill>
                  <a:srgbClr val="FFC000"/>
                </a:solidFill>
              </a:rPr>
              <a:t>Curriculum and Instruction</a:t>
            </a:r>
          </a:p>
          <a:p>
            <a:pPr marL="685800" indent="-685800" eaLnBrk="1" hangingPunct="1">
              <a:lnSpc>
                <a:spcPct val="90000"/>
              </a:lnSpc>
              <a:buClr>
                <a:srgbClr val="CC9900"/>
              </a:buClr>
              <a:defRPr/>
            </a:pPr>
            <a:endParaRPr lang="en-US" sz="800" dirty="0" smtClean="0">
              <a:solidFill>
                <a:srgbClr val="FFFF66"/>
              </a:solidFill>
            </a:endParaRPr>
          </a:p>
          <a:p>
            <a:pPr marL="685800" indent="-685800" eaLnBrk="1" hangingPunct="1">
              <a:lnSpc>
                <a:spcPct val="90000"/>
              </a:lnSpc>
              <a:buClr>
                <a:srgbClr val="CC9900"/>
              </a:buClr>
              <a:defRPr/>
            </a:pPr>
            <a:endParaRPr lang="en-US" sz="1800" dirty="0" smtClean="0">
              <a:solidFill>
                <a:srgbClr val="FFFF66"/>
              </a:solidFill>
            </a:endParaRPr>
          </a:p>
          <a:p>
            <a:pPr marL="685800" indent="-685800" eaLnBrk="1" hangingPunct="1">
              <a:lnSpc>
                <a:spcPct val="90000"/>
              </a:lnSpc>
              <a:buClr>
                <a:srgbClr val="CC9900"/>
              </a:buClr>
              <a:defRPr/>
            </a:pPr>
            <a:r>
              <a:rPr lang="en-US" dirty="0" smtClean="0"/>
              <a:t>1. Student Instructional Technology Use</a:t>
            </a:r>
          </a:p>
          <a:p>
            <a:pPr marL="685800" indent="-685800" eaLnBrk="1" hangingPunct="1">
              <a:lnSpc>
                <a:spcPct val="90000"/>
              </a:lnSpc>
              <a:buClr>
                <a:srgbClr val="CC9900"/>
              </a:buClr>
              <a:defRPr/>
            </a:pPr>
            <a:r>
              <a:rPr lang="en-US" dirty="0" smtClean="0">
                <a:solidFill>
                  <a:srgbClr val="FFFF66"/>
                </a:solidFill>
                <a:latin typeface="RomanScrD" pitchFamily="66" charset="0"/>
              </a:rPr>
              <a:t>     How  will you measure student use of technology  in support of student achievement?   (NETS-S)</a:t>
            </a:r>
            <a:endParaRPr lang="en-US" sz="3200" dirty="0" smtClean="0">
              <a:solidFill>
                <a:srgbClr val="FFFF66"/>
              </a:solidFill>
              <a:latin typeface="RomanScrD" pitchFamily="66" charset="0"/>
            </a:endParaRPr>
          </a:p>
          <a:p>
            <a:pPr marL="685800" indent="-685800" eaLnBrk="1" hangingPunct="1">
              <a:lnSpc>
                <a:spcPct val="90000"/>
              </a:lnSpc>
              <a:buClr>
                <a:srgbClr val="CC9900"/>
              </a:buClr>
              <a:buFont typeface="Wingdings" pitchFamily="2" charset="2"/>
              <a:buChar char="§"/>
              <a:defRPr/>
            </a:pPr>
            <a:endParaRPr lang="en-US" sz="3200" dirty="0" smtClean="0">
              <a:solidFill>
                <a:srgbClr val="FFFF66"/>
              </a:solidFill>
              <a:latin typeface="RomanScrD" pitchFamily="66" charset="0"/>
            </a:endParaRPr>
          </a:p>
          <a:p>
            <a:pPr marL="685800" indent="-685800" eaLnBrk="1" hangingPunct="1">
              <a:lnSpc>
                <a:spcPct val="90000"/>
              </a:lnSpc>
              <a:buClr>
                <a:srgbClr val="CC9900"/>
              </a:buClr>
              <a:defRPr/>
            </a:pPr>
            <a:r>
              <a:rPr lang="en-US" dirty="0" smtClean="0"/>
              <a:t>2. Community demographics and trend data </a:t>
            </a:r>
            <a:r>
              <a:rPr lang="en-US" sz="2800" i="1" dirty="0" smtClean="0">
                <a:solidFill>
                  <a:srgbClr val="FFFF66"/>
                </a:solidFill>
              </a:rPr>
              <a:t>(http://www.factfinder.census.gov)</a:t>
            </a:r>
          </a:p>
        </p:txBody>
      </p:sp>
      <p:sp>
        <p:nvSpPr>
          <p:cNvPr id="72710" name="Text Box 6"/>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sz="half" idx="1"/>
          </p:nvPr>
        </p:nvSpPr>
        <p:spPr>
          <a:xfrm>
            <a:off x="1371600" y="381000"/>
            <a:ext cx="7315200" cy="6477000"/>
          </a:xfrm>
        </p:spPr>
        <p:txBody>
          <a:bodyPr/>
          <a:lstStyle/>
          <a:p>
            <a:pPr marL="0" indent="0">
              <a:lnSpc>
                <a:spcPct val="90000"/>
              </a:lnSpc>
              <a:defRPr/>
            </a:pPr>
            <a:r>
              <a:rPr lang="en-US" sz="3200" dirty="0"/>
              <a:t>Part C</a:t>
            </a:r>
            <a:r>
              <a:rPr lang="en-US" sz="2800" dirty="0"/>
              <a:t> </a:t>
            </a:r>
            <a:r>
              <a:rPr lang="en-US" sz="2800" dirty="0" smtClean="0"/>
              <a:t>  </a:t>
            </a:r>
            <a:r>
              <a:rPr lang="en-US" dirty="0" smtClean="0"/>
              <a:t>Item 2 </a:t>
            </a:r>
          </a:p>
          <a:p>
            <a:pPr marL="0" indent="0">
              <a:lnSpc>
                <a:spcPct val="90000"/>
              </a:lnSpc>
              <a:defRPr/>
            </a:pPr>
            <a:r>
              <a:rPr lang="en-US" sz="3200" b="1" dirty="0" smtClean="0">
                <a:solidFill>
                  <a:srgbClr val="FFC000"/>
                </a:solidFill>
              </a:rPr>
              <a:t>Educator </a:t>
            </a:r>
            <a:r>
              <a:rPr lang="en-US" sz="3200" b="1" dirty="0">
                <a:solidFill>
                  <a:srgbClr val="FFC000"/>
                </a:solidFill>
              </a:rPr>
              <a:t>Qualifications and Professional Growth and Development Data</a:t>
            </a:r>
            <a:endParaRPr lang="en-US" b="1" dirty="0">
              <a:solidFill>
                <a:srgbClr val="FFC000"/>
              </a:solidFill>
            </a:endParaRPr>
          </a:p>
          <a:p>
            <a:pPr marL="0" indent="0">
              <a:lnSpc>
                <a:spcPct val="90000"/>
              </a:lnSpc>
              <a:defRPr/>
            </a:pPr>
            <a:endParaRPr lang="en-US" sz="3200" dirty="0">
              <a:latin typeface="Arial Black" pitchFamily="34" charset="0"/>
            </a:endParaRPr>
          </a:p>
          <a:p>
            <a:pPr marL="0" indent="0">
              <a:lnSpc>
                <a:spcPct val="90000"/>
              </a:lnSpc>
              <a:defRPr/>
            </a:pPr>
            <a:r>
              <a:rPr lang="en-US" b="1" dirty="0">
                <a:solidFill>
                  <a:srgbClr val="FFFF99"/>
                </a:solidFill>
                <a:latin typeface="+mj-lt"/>
              </a:rPr>
              <a:t>Focus</a:t>
            </a:r>
            <a:r>
              <a:rPr lang="en-US" dirty="0" smtClean="0">
                <a:solidFill>
                  <a:srgbClr val="FFFF99"/>
                </a:solidFill>
                <a:latin typeface="+mj-lt"/>
              </a:rPr>
              <a:t>:</a:t>
            </a:r>
          </a:p>
          <a:p>
            <a:pPr marL="0" indent="0">
              <a:lnSpc>
                <a:spcPct val="90000"/>
              </a:lnSpc>
              <a:defRPr/>
            </a:pPr>
            <a:r>
              <a:rPr lang="en-US" dirty="0" smtClean="0">
                <a:latin typeface="+mj-lt"/>
              </a:rPr>
              <a:t> </a:t>
            </a:r>
            <a:r>
              <a:rPr lang="en-US" dirty="0">
                <a:latin typeface="+mj-lt"/>
              </a:rPr>
              <a:t>Professional development </a:t>
            </a:r>
            <a:endParaRPr lang="en-US" dirty="0" smtClean="0">
              <a:latin typeface="+mj-lt"/>
            </a:endParaRPr>
          </a:p>
          <a:p>
            <a:pPr marL="0" indent="0">
              <a:lnSpc>
                <a:spcPct val="90000"/>
              </a:lnSpc>
              <a:defRPr/>
            </a:pPr>
            <a:r>
              <a:rPr lang="en-US" dirty="0" smtClean="0">
                <a:latin typeface="+mj-lt"/>
              </a:rPr>
              <a:t>related to </a:t>
            </a:r>
            <a:r>
              <a:rPr lang="en-US" dirty="0">
                <a:latin typeface="+mj-lt"/>
              </a:rPr>
              <a:t>use and </a:t>
            </a:r>
            <a:endParaRPr lang="en-US" dirty="0" smtClean="0">
              <a:latin typeface="+mj-lt"/>
            </a:endParaRPr>
          </a:p>
          <a:p>
            <a:pPr marL="0" indent="0">
              <a:lnSpc>
                <a:spcPct val="90000"/>
              </a:lnSpc>
              <a:defRPr/>
            </a:pPr>
            <a:r>
              <a:rPr lang="en-US" dirty="0" smtClean="0">
                <a:latin typeface="+mj-lt"/>
              </a:rPr>
              <a:t>integration </a:t>
            </a:r>
            <a:r>
              <a:rPr lang="en-US" dirty="0">
                <a:latin typeface="+mj-lt"/>
              </a:rPr>
              <a:t>of </a:t>
            </a:r>
            <a:r>
              <a:rPr lang="en-US" dirty="0" smtClean="0">
                <a:latin typeface="+mj-lt"/>
              </a:rPr>
              <a:t>technology in      support of student achievement.</a:t>
            </a:r>
            <a:endParaRPr lang="en-US" dirty="0">
              <a:latin typeface="+mj-lt"/>
            </a:endParaRPr>
          </a:p>
          <a:p>
            <a:pPr marL="0" indent="0">
              <a:lnSpc>
                <a:spcPct val="90000"/>
              </a:lnSpc>
              <a:defRPr/>
            </a:pPr>
            <a:endParaRPr lang="en-US" dirty="0">
              <a:latin typeface="+mj-lt"/>
            </a:endParaRPr>
          </a:p>
          <a:p>
            <a:pPr marL="0" indent="0">
              <a:lnSpc>
                <a:spcPct val="90000"/>
              </a:lnSpc>
              <a:defRPr/>
            </a:pPr>
            <a:endParaRPr lang="en-US" sz="3200" dirty="0"/>
          </a:p>
        </p:txBody>
      </p:sp>
      <p:pic>
        <p:nvPicPr>
          <p:cNvPr id="74761" name="Picture 9" descr="teacher_shining_apple_hg_clr"/>
          <p:cNvPicPr>
            <a:picLocks noGrp="1" noChangeAspect="1" noChangeArrowheads="1" noCrop="1"/>
          </p:cNvPicPr>
          <p:nvPr>
            <p:ph sz="half" idx="2"/>
          </p:nvPr>
        </p:nvPicPr>
        <p:blipFill>
          <a:blip r:embed="rId3"/>
          <a:stretch>
            <a:fillRect/>
          </a:stretch>
        </p:blipFill>
        <p:spPr>
          <a:xfrm>
            <a:off x="7703820" y="4191000"/>
            <a:ext cx="1859280" cy="2667000"/>
          </a:xfrm>
        </p:spPr>
      </p:pic>
      <p:sp>
        <p:nvSpPr>
          <p:cNvPr id="74758" name="Text Box 6"/>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DATA &amp; ANALYSIS</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sz="half" idx="1"/>
          </p:nvPr>
        </p:nvSpPr>
        <p:spPr>
          <a:xfrm>
            <a:off x="1371600" y="381000"/>
            <a:ext cx="7315200" cy="6477000"/>
          </a:xfrm>
        </p:spPr>
        <p:txBody>
          <a:bodyPr/>
          <a:lstStyle/>
          <a:p>
            <a:pPr marL="0" indent="0">
              <a:lnSpc>
                <a:spcPct val="90000"/>
              </a:lnSpc>
              <a:defRPr/>
            </a:pPr>
            <a:r>
              <a:rPr lang="en-US" sz="3200" dirty="0" smtClean="0"/>
              <a:t>Part C   Item 2</a:t>
            </a:r>
          </a:p>
          <a:p>
            <a:pPr marL="0" indent="0">
              <a:lnSpc>
                <a:spcPct val="90000"/>
              </a:lnSpc>
              <a:defRPr/>
            </a:pPr>
            <a:r>
              <a:rPr lang="en-US" sz="3200" dirty="0" smtClean="0">
                <a:solidFill>
                  <a:srgbClr val="FFFF66"/>
                </a:solidFill>
              </a:rPr>
              <a:t> </a:t>
            </a:r>
            <a:r>
              <a:rPr lang="en-US" sz="3200" b="1" dirty="0" smtClean="0">
                <a:solidFill>
                  <a:srgbClr val="FFC000"/>
                </a:solidFill>
              </a:rPr>
              <a:t>Educator Qualifications and Professional Growth and Development Data</a:t>
            </a:r>
          </a:p>
          <a:p>
            <a:pPr marL="0" indent="0" eaLnBrk="1" hangingPunct="1">
              <a:defRPr/>
            </a:pPr>
            <a:endParaRPr lang="en-US" dirty="0" smtClean="0">
              <a:solidFill>
                <a:srgbClr val="CC9900"/>
              </a:solidFill>
              <a:latin typeface="Arial Black" pitchFamily="34" charset="0"/>
            </a:endParaRPr>
          </a:p>
          <a:p>
            <a:pPr lvl="2" eaLnBrk="1" hangingPunct="1">
              <a:buClr>
                <a:srgbClr val="CC9900"/>
              </a:buClr>
              <a:defRPr/>
            </a:pPr>
            <a:r>
              <a:rPr lang="en-US" sz="4400" dirty="0" smtClean="0"/>
              <a:t>P.D. Plans</a:t>
            </a:r>
          </a:p>
          <a:p>
            <a:pPr lvl="2" eaLnBrk="1" hangingPunct="1">
              <a:buClr>
                <a:srgbClr val="CC9900"/>
              </a:buClr>
              <a:defRPr/>
            </a:pPr>
            <a:r>
              <a:rPr lang="en-US" sz="4400" dirty="0" smtClean="0"/>
              <a:t>Surveys</a:t>
            </a:r>
          </a:p>
          <a:p>
            <a:pPr lvl="2" eaLnBrk="1" hangingPunct="1">
              <a:buClr>
                <a:srgbClr val="CC9900"/>
              </a:buClr>
              <a:defRPr/>
            </a:pPr>
            <a:r>
              <a:rPr lang="en-US" sz="4400" dirty="0" smtClean="0"/>
              <a:t>Logs</a:t>
            </a:r>
          </a:p>
          <a:p>
            <a:pPr lvl="2" eaLnBrk="1" hangingPunct="1">
              <a:buClr>
                <a:srgbClr val="CC9900"/>
              </a:buClr>
              <a:defRPr/>
            </a:pPr>
            <a:r>
              <a:rPr lang="en-US" sz="4400" dirty="0" smtClean="0"/>
              <a:t>Report Card Data</a:t>
            </a:r>
          </a:p>
        </p:txBody>
      </p:sp>
      <p:sp>
        <p:nvSpPr>
          <p:cNvPr id="74758" name="Text Box 6"/>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DATA &amp; ANALYSIS</a:t>
            </a:r>
          </a:p>
        </p:txBody>
      </p:sp>
      <p:pic>
        <p:nvPicPr>
          <p:cNvPr id="31748" name="Picture 5" descr="C:\Documents and Settings\pfurlano\Temporary Internet Files\Content.IE5\TD8TBPVQ\MCj04349010000[1].png"/>
          <p:cNvPicPr>
            <a:picLocks noChangeAspect="1" noChangeArrowheads="1"/>
          </p:cNvPicPr>
          <p:nvPr/>
        </p:nvPicPr>
        <p:blipFill>
          <a:blip r:embed="rId2"/>
          <a:srcRect/>
          <a:stretch>
            <a:fillRect/>
          </a:stretch>
        </p:blipFill>
        <p:spPr bwMode="auto">
          <a:xfrm>
            <a:off x="6705600" y="4572000"/>
            <a:ext cx="22860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sz="half" idx="1"/>
          </p:nvPr>
        </p:nvSpPr>
        <p:spPr>
          <a:xfrm>
            <a:off x="1371600" y="228600"/>
            <a:ext cx="7772400" cy="6202363"/>
          </a:xfrm>
        </p:spPr>
        <p:txBody>
          <a:bodyPr/>
          <a:lstStyle/>
          <a:p>
            <a:pPr marL="0" indent="0" eaLnBrk="1" hangingPunct="1">
              <a:defRPr/>
            </a:pPr>
            <a:r>
              <a:rPr lang="en-US" dirty="0" smtClean="0">
                <a:solidFill>
                  <a:srgbClr val="FFFF66"/>
                </a:solidFill>
                <a:latin typeface="+mj-lt"/>
              </a:rPr>
              <a:t>Part C: Item 3 </a:t>
            </a:r>
          </a:p>
          <a:p>
            <a:pPr marL="0" indent="0" eaLnBrk="1" hangingPunct="1">
              <a:defRPr/>
            </a:pPr>
            <a:r>
              <a:rPr lang="en-US" sz="3200" dirty="0" smtClean="0">
                <a:solidFill>
                  <a:srgbClr val="FFC000"/>
                </a:solidFill>
                <a:latin typeface="Arial Black" pitchFamily="34" charset="0"/>
              </a:rPr>
              <a:t>Parent/Community Involvement</a:t>
            </a:r>
          </a:p>
          <a:p>
            <a:pPr marL="0" indent="0" eaLnBrk="1" hangingPunct="1">
              <a:defRPr/>
            </a:pPr>
            <a:r>
              <a:rPr lang="en-US" sz="2800" dirty="0" smtClean="0"/>
              <a:t>Focus: Parent/Community communication and involvement</a:t>
            </a:r>
            <a:endParaRPr lang="en-US" sz="1800" dirty="0" smtClean="0">
              <a:solidFill>
                <a:srgbClr val="CC9900"/>
              </a:solidFill>
            </a:endParaRPr>
          </a:p>
          <a:p>
            <a:pPr lvl="2" eaLnBrk="1" hangingPunct="1">
              <a:buClr>
                <a:srgbClr val="CC9900"/>
              </a:buClr>
              <a:defRPr/>
            </a:pPr>
            <a:r>
              <a:rPr lang="en-US" sz="3200" dirty="0" smtClean="0"/>
              <a:t>Email and web communications</a:t>
            </a:r>
          </a:p>
          <a:p>
            <a:pPr lvl="2" eaLnBrk="1" hangingPunct="1">
              <a:buClr>
                <a:srgbClr val="CC9900"/>
              </a:buClr>
              <a:defRPr/>
            </a:pPr>
            <a:r>
              <a:rPr lang="en-US" sz="3200" dirty="0" smtClean="0"/>
              <a:t>Surveys</a:t>
            </a:r>
          </a:p>
          <a:p>
            <a:pPr lvl="2" eaLnBrk="1" hangingPunct="1">
              <a:buClr>
                <a:srgbClr val="CC9900"/>
              </a:buClr>
              <a:defRPr/>
            </a:pPr>
            <a:r>
              <a:rPr lang="en-US" sz="3200" dirty="0" smtClean="0"/>
              <a:t>Meeting minutes</a:t>
            </a:r>
          </a:p>
          <a:p>
            <a:pPr lvl="2" eaLnBrk="1" hangingPunct="1">
              <a:buClr>
                <a:srgbClr val="CC9900"/>
              </a:buClr>
              <a:defRPr/>
            </a:pPr>
            <a:r>
              <a:rPr lang="en-US" sz="3200" dirty="0" smtClean="0"/>
              <a:t>Partnerships-library,                       college, business</a:t>
            </a:r>
          </a:p>
          <a:p>
            <a:pPr lvl="2" eaLnBrk="1" hangingPunct="1">
              <a:buClr>
                <a:srgbClr val="CC9900"/>
              </a:buClr>
              <a:defRPr/>
            </a:pPr>
            <a:r>
              <a:rPr lang="en-US" sz="3200" dirty="0" smtClean="0"/>
              <a:t>Community classes,                       resources, etc…</a:t>
            </a:r>
          </a:p>
        </p:txBody>
      </p:sp>
      <p:sp>
        <p:nvSpPr>
          <p:cNvPr id="75784"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pic>
        <p:nvPicPr>
          <p:cNvPr id="32772" name="Picture 5" descr="C:\Documents and Settings\pfurlano\Temporary Internet Files\Content.IE5\WNMNORFZ\MCj04396130000[1].png"/>
          <p:cNvPicPr>
            <a:picLocks noChangeAspect="1" noChangeArrowheads="1"/>
          </p:cNvPicPr>
          <p:nvPr/>
        </p:nvPicPr>
        <p:blipFill>
          <a:blip r:embed="rId2"/>
          <a:srcRect/>
          <a:stretch>
            <a:fillRect/>
          </a:stretch>
        </p:blipFill>
        <p:spPr bwMode="auto">
          <a:xfrm>
            <a:off x="6858000" y="4343400"/>
            <a:ext cx="1878013" cy="2066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body" sz="half" idx="1"/>
          </p:nvPr>
        </p:nvSpPr>
        <p:spPr>
          <a:xfrm>
            <a:off x="1371600" y="381000"/>
            <a:ext cx="7772400" cy="6049963"/>
          </a:xfrm>
        </p:spPr>
        <p:txBody>
          <a:bodyPr/>
          <a:lstStyle/>
          <a:p>
            <a:pPr marL="685800" indent="-685800" eaLnBrk="1" hangingPunct="1">
              <a:lnSpc>
                <a:spcPct val="90000"/>
              </a:lnSpc>
              <a:defRPr/>
            </a:pPr>
            <a:r>
              <a:rPr lang="en-US" sz="3200" dirty="0" smtClean="0">
                <a:solidFill>
                  <a:srgbClr val="FFFF66"/>
                </a:solidFill>
                <a:latin typeface="+mj-lt"/>
              </a:rPr>
              <a:t>Part D: </a:t>
            </a:r>
          </a:p>
          <a:p>
            <a:pPr marL="685800" indent="-685800" eaLnBrk="1" hangingPunct="1">
              <a:lnSpc>
                <a:spcPct val="90000"/>
              </a:lnSpc>
              <a:defRPr/>
            </a:pPr>
            <a:r>
              <a:rPr lang="en-US" sz="4000" dirty="0" smtClean="0">
                <a:solidFill>
                  <a:srgbClr val="FFC000"/>
                </a:solidFill>
                <a:latin typeface="Arial Black" pitchFamily="34" charset="0"/>
              </a:rPr>
              <a:t>Technology Deployment</a:t>
            </a:r>
          </a:p>
          <a:p>
            <a:pPr marL="685800" indent="-685800" eaLnBrk="1" hangingPunct="1">
              <a:lnSpc>
                <a:spcPct val="90000"/>
              </a:lnSpc>
              <a:defRPr/>
            </a:pPr>
            <a:endParaRPr lang="en-US" sz="2400" dirty="0" smtClean="0">
              <a:solidFill>
                <a:srgbClr val="CC9900"/>
              </a:solidFill>
              <a:latin typeface="Arial Black" pitchFamily="34" charset="0"/>
            </a:endParaRPr>
          </a:p>
          <a:p>
            <a:pPr marL="1066800" lvl="1" indent="-609600" eaLnBrk="1" hangingPunct="1">
              <a:lnSpc>
                <a:spcPct val="90000"/>
              </a:lnSpc>
              <a:buClr>
                <a:srgbClr val="CC9900"/>
              </a:buClr>
              <a:buFont typeface="Wingdings" pitchFamily="2" charset="2"/>
              <a:buChar char="§"/>
              <a:defRPr/>
            </a:pPr>
            <a:r>
              <a:rPr lang="en-US" sz="3600" dirty="0" smtClean="0"/>
              <a:t>Inventory </a:t>
            </a:r>
            <a:r>
              <a:rPr lang="en-US" sz="2800" i="1" dirty="0" smtClean="0"/>
              <a:t>(complete online at IIRC)</a:t>
            </a:r>
          </a:p>
          <a:p>
            <a:pPr marL="1066800" lvl="1" indent="-609600" eaLnBrk="1" hangingPunct="1">
              <a:lnSpc>
                <a:spcPct val="90000"/>
              </a:lnSpc>
              <a:buClr>
                <a:srgbClr val="CC9900"/>
              </a:buClr>
              <a:buFont typeface="Wingdings" pitchFamily="2" charset="2"/>
              <a:buChar char="§"/>
              <a:defRPr/>
            </a:pPr>
            <a:r>
              <a:rPr lang="en-US" dirty="0" smtClean="0"/>
              <a:t>Hardware and Software purchase and deployment</a:t>
            </a:r>
            <a:endParaRPr lang="en-US" sz="4000" dirty="0" smtClean="0"/>
          </a:p>
          <a:p>
            <a:pPr marL="1066800" lvl="1" indent="-609600" eaLnBrk="1" hangingPunct="1">
              <a:lnSpc>
                <a:spcPct val="90000"/>
              </a:lnSpc>
              <a:buClr>
                <a:srgbClr val="CC9900"/>
              </a:buClr>
              <a:buFont typeface="Wingdings" pitchFamily="2" charset="2"/>
              <a:buChar char="§"/>
              <a:defRPr/>
            </a:pPr>
            <a:r>
              <a:rPr lang="en-US" sz="3600" dirty="0" smtClean="0"/>
              <a:t>Infrastructure design</a:t>
            </a:r>
          </a:p>
          <a:p>
            <a:pPr marL="1066800" lvl="1" indent="-609600" eaLnBrk="1" hangingPunct="1">
              <a:lnSpc>
                <a:spcPct val="90000"/>
              </a:lnSpc>
              <a:buClr>
                <a:srgbClr val="CC9900"/>
              </a:buClr>
              <a:buFont typeface="Wingdings" pitchFamily="2" charset="2"/>
              <a:buChar char="§"/>
              <a:defRPr/>
            </a:pPr>
            <a:r>
              <a:rPr lang="en-US" sz="3600" dirty="0" smtClean="0"/>
              <a:t>E-Rate services</a:t>
            </a:r>
          </a:p>
          <a:p>
            <a:pPr marL="1066800" lvl="1" indent="-609600" eaLnBrk="1" hangingPunct="1">
              <a:lnSpc>
                <a:spcPct val="90000"/>
              </a:lnSpc>
              <a:buClr>
                <a:srgbClr val="CC9900"/>
              </a:buClr>
              <a:buFont typeface="Wingdings" pitchFamily="2" charset="2"/>
              <a:buChar char="§"/>
              <a:defRPr/>
            </a:pPr>
            <a:r>
              <a:rPr lang="en-US" sz="3600" dirty="0" smtClean="0"/>
              <a:t>Internet connections and services</a:t>
            </a:r>
          </a:p>
          <a:p>
            <a:pPr marL="1066800" lvl="1" indent="-609600" eaLnBrk="1" hangingPunct="1">
              <a:lnSpc>
                <a:spcPct val="90000"/>
              </a:lnSpc>
              <a:buClr>
                <a:srgbClr val="CC9900"/>
              </a:buClr>
              <a:buFont typeface="Wingdings" pitchFamily="2" charset="2"/>
              <a:buChar char="§"/>
              <a:defRPr/>
            </a:pPr>
            <a:r>
              <a:rPr lang="en-US" sz="3600" dirty="0" smtClean="0"/>
              <a:t>AUP/CIPA /other policies</a:t>
            </a:r>
          </a:p>
        </p:txBody>
      </p:sp>
      <p:pic>
        <p:nvPicPr>
          <p:cNvPr id="27651" name="Picture 4" descr="MCj04316320000[1]"/>
          <p:cNvPicPr>
            <a:picLocks noGrp="1" noChangeAspect="1" noChangeArrowheads="1"/>
          </p:cNvPicPr>
          <p:nvPr>
            <p:ph sz="half" idx="2"/>
          </p:nvPr>
        </p:nvPicPr>
        <p:blipFill>
          <a:blip r:embed="rId2"/>
          <a:stretch>
            <a:fillRect/>
          </a:stretch>
        </p:blipFill>
        <p:spPr>
          <a:xfrm>
            <a:off x="7162800" y="5219700"/>
            <a:ext cx="1714500" cy="1714500"/>
          </a:xfrm>
        </p:spPr>
      </p:pic>
      <p:sp>
        <p:nvSpPr>
          <p:cNvPr id="76808"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sz="half" idx="1"/>
          </p:nvPr>
        </p:nvSpPr>
        <p:spPr>
          <a:xfrm>
            <a:off x="1371600" y="533400"/>
            <a:ext cx="7772400" cy="5410200"/>
          </a:xfrm>
        </p:spPr>
        <p:txBody>
          <a:bodyPr/>
          <a:lstStyle/>
          <a:p>
            <a:pPr marL="0" indent="0">
              <a:defRPr/>
            </a:pPr>
            <a:r>
              <a:rPr lang="en-US" dirty="0">
                <a:solidFill>
                  <a:srgbClr val="FFFF66"/>
                </a:solidFill>
              </a:rPr>
              <a:t>Part E</a:t>
            </a:r>
            <a:r>
              <a:rPr lang="en-US" sz="4800" dirty="0">
                <a:solidFill>
                  <a:srgbClr val="CC9900"/>
                </a:solidFill>
              </a:rPr>
              <a:t> </a:t>
            </a:r>
            <a:r>
              <a:rPr lang="en-US" sz="4800" b="1" dirty="0" smtClean="0">
                <a:solidFill>
                  <a:srgbClr val="FFC000"/>
                </a:solidFill>
              </a:rPr>
              <a:t>Meta-Analysis</a:t>
            </a:r>
          </a:p>
          <a:p>
            <a:pPr marL="0" indent="0">
              <a:defRPr/>
            </a:pPr>
            <a:endParaRPr lang="en-US" sz="4800" b="1" dirty="0">
              <a:solidFill>
                <a:srgbClr val="FFFF66"/>
              </a:solidFill>
            </a:endParaRPr>
          </a:p>
          <a:p>
            <a:pPr marL="0" indent="0">
              <a:buClr>
                <a:srgbClr val="CC9900"/>
              </a:buClr>
              <a:defRPr/>
            </a:pPr>
            <a:r>
              <a:rPr lang="en-US" sz="4000" i="1" dirty="0"/>
              <a:t>Conclusions from previous sections are auto-filled </a:t>
            </a:r>
            <a:r>
              <a:rPr lang="en-US" sz="4000" i="1" dirty="0" smtClean="0"/>
              <a:t>here</a:t>
            </a:r>
          </a:p>
          <a:p>
            <a:pPr marL="0" indent="0">
              <a:buClr>
                <a:srgbClr val="CC9900"/>
              </a:buClr>
              <a:defRPr/>
            </a:pPr>
            <a:endParaRPr lang="en-US" sz="4000" i="1" dirty="0" smtClean="0"/>
          </a:p>
          <a:p>
            <a:pPr marL="0" indent="0">
              <a:buClr>
                <a:srgbClr val="CC9900"/>
              </a:buClr>
              <a:defRPr/>
            </a:pPr>
            <a:endParaRPr lang="en-US" sz="1100" dirty="0" smtClean="0"/>
          </a:p>
          <a:p>
            <a:pPr marL="0" indent="0">
              <a:buClr>
                <a:srgbClr val="CC9900"/>
              </a:buClr>
              <a:defRPr/>
            </a:pPr>
            <a:r>
              <a:rPr lang="en-US" sz="4000" dirty="0" smtClean="0"/>
              <a:t>An analysis of patterns </a:t>
            </a:r>
          </a:p>
          <a:p>
            <a:pPr marL="0" indent="0">
              <a:buClr>
                <a:srgbClr val="CC9900"/>
              </a:buClr>
              <a:defRPr/>
            </a:pPr>
            <a:r>
              <a:rPr lang="en-US" sz="4000" dirty="0" smtClean="0"/>
              <a:t>and trends.</a:t>
            </a:r>
            <a:endParaRPr lang="en-US" sz="4000" b="1" dirty="0">
              <a:solidFill>
                <a:srgbClr val="CC9900"/>
              </a:solidFill>
            </a:endParaRPr>
          </a:p>
          <a:p>
            <a:pPr marL="0" indent="0">
              <a:buFont typeface="Arial" pitchFamily="34" charset="0"/>
              <a:buChar char="•"/>
              <a:defRPr/>
            </a:pPr>
            <a:endParaRPr lang="en-US" sz="4800" b="1" dirty="0" smtClean="0">
              <a:solidFill>
                <a:srgbClr val="FFFF66"/>
              </a:solidFill>
            </a:endParaRPr>
          </a:p>
          <a:p>
            <a:pPr marL="0" indent="0">
              <a:defRPr/>
            </a:pPr>
            <a:endParaRPr lang="en-US" sz="4000" dirty="0"/>
          </a:p>
          <a:p>
            <a:pPr marL="0" indent="0">
              <a:buClr>
                <a:srgbClr val="CC9900"/>
              </a:buClr>
              <a:defRPr/>
            </a:pPr>
            <a:endParaRPr lang="en-US" sz="3200" dirty="0"/>
          </a:p>
          <a:p>
            <a:pPr marL="0" indent="0">
              <a:defRPr/>
            </a:pPr>
            <a:endParaRPr lang="en-US" sz="3200" dirty="0"/>
          </a:p>
        </p:txBody>
      </p:sp>
      <p:sp>
        <p:nvSpPr>
          <p:cNvPr id="102404" name="Text Box 4"/>
          <p:cNvSpPr txBox="1">
            <a:spLocks noChangeArrowheads="1"/>
          </p:cNvSpPr>
          <p:nvPr/>
        </p:nvSpPr>
        <p:spPr bwMode="auto">
          <a:xfrm rot="16200000">
            <a:off x="-2777331" y="3005931"/>
            <a:ext cx="6713538" cy="701675"/>
          </a:xfrm>
          <a:prstGeom prst="rect">
            <a:avLst/>
          </a:prstGeom>
          <a:noFill/>
          <a:ln w="12700" algn="ctr">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META- ANALYSIS</a:t>
            </a:r>
          </a:p>
        </p:txBody>
      </p:sp>
      <p:pic>
        <p:nvPicPr>
          <p:cNvPr id="3075" name="Picture 3" descr="C:\Documents and Settings\pfurlano.PDA\Local Settings\Temporary Internet Files\Content.IE5\CII6OG4I\MCj04414580000[1].png"/>
          <p:cNvPicPr>
            <a:picLocks noChangeAspect="1" noChangeArrowheads="1"/>
          </p:cNvPicPr>
          <p:nvPr/>
        </p:nvPicPr>
        <p:blipFill>
          <a:blip r:embed="rId2"/>
          <a:srcRect/>
          <a:stretch>
            <a:fillRect/>
          </a:stretch>
        </p:blipFill>
        <p:spPr bwMode="auto">
          <a:xfrm>
            <a:off x="6401143" y="3886200"/>
            <a:ext cx="2742857" cy="2742857"/>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p:cNvSpPr>
            <a:spLocks noGrp="1" noChangeArrowheads="1"/>
          </p:cNvSpPr>
          <p:nvPr>
            <p:ph type="body" sz="half" idx="1"/>
          </p:nvPr>
        </p:nvSpPr>
        <p:spPr>
          <a:xfrm>
            <a:off x="1371600" y="533400"/>
            <a:ext cx="7772400" cy="5410200"/>
          </a:xfrm>
        </p:spPr>
        <p:txBody>
          <a:bodyPr/>
          <a:lstStyle/>
          <a:p>
            <a:pPr marL="0" indent="0">
              <a:defRPr/>
            </a:pPr>
            <a:r>
              <a:rPr lang="en-US" dirty="0">
                <a:solidFill>
                  <a:srgbClr val="FFFF66"/>
                </a:solidFill>
              </a:rPr>
              <a:t>Part E</a:t>
            </a:r>
            <a:r>
              <a:rPr lang="en-US" sz="4800" dirty="0">
                <a:solidFill>
                  <a:srgbClr val="CC9900"/>
                </a:solidFill>
              </a:rPr>
              <a:t> </a:t>
            </a:r>
            <a:r>
              <a:rPr lang="en-US" sz="4800" b="1" dirty="0" smtClean="0">
                <a:solidFill>
                  <a:srgbClr val="FFC000"/>
                </a:solidFill>
              </a:rPr>
              <a:t>Meta-Analysis</a:t>
            </a:r>
            <a:endParaRPr lang="en-US" sz="4800" b="1" dirty="0">
              <a:solidFill>
                <a:srgbClr val="FFC000"/>
              </a:solidFill>
            </a:endParaRPr>
          </a:p>
          <a:p>
            <a:pPr marL="0" indent="0">
              <a:defRPr/>
            </a:pPr>
            <a:endParaRPr lang="en-US" b="1" dirty="0" smtClean="0">
              <a:solidFill>
                <a:srgbClr val="FFFF66"/>
              </a:solidFill>
            </a:endParaRPr>
          </a:p>
          <a:p>
            <a:pPr marL="0" indent="0">
              <a:defRPr/>
            </a:pPr>
            <a:r>
              <a:rPr lang="en-US" b="1" dirty="0" smtClean="0">
                <a:solidFill>
                  <a:srgbClr val="FFFF66"/>
                </a:solidFill>
              </a:rPr>
              <a:t>S.M.A.R.T</a:t>
            </a:r>
            <a:r>
              <a:rPr lang="en-US" b="1" dirty="0" smtClean="0">
                <a:solidFill>
                  <a:srgbClr val="CC9900"/>
                </a:solidFill>
              </a:rPr>
              <a:t>                       </a:t>
            </a:r>
          </a:p>
          <a:p>
            <a:pPr marL="0" indent="0">
              <a:defRPr/>
            </a:pPr>
            <a:r>
              <a:rPr lang="en-US" dirty="0" smtClean="0"/>
              <a:t>that </a:t>
            </a:r>
            <a:r>
              <a:rPr lang="en-US" dirty="0"/>
              <a:t>contains a </a:t>
            </a:r>
            <a:r>
              <a:rPr lang="en-US" dirty="0" smtClean="0"/>
              <a:t>student achievement </a:t>
            </a:r>
            <a:r>
              <a:rPr lang="en-US" dirty="0"/>
              <a:t>focus</a:t>
            </a:r>
            <a:r>
              <a:rPr lang="en-US" dirty="0" smtClean="0"/>
              <a:t>.</a:t>
            </a:r>
          </a:p>
          <a:p>
            <a:pPr marL="0" indent="0">
              <a:defRPr/>
            </a:pPr>
            <a:endParaRPr lang="en-US" sz="2000" dirty="0" smtClean="0"/>
          </a:p>
          <a:p>
            <a:pPr marL="0" indent="0">
              <a:defRPr/>
            </a:pPr>
            <a:r>
              <a:rPr lang="en-US" dirty="0" smtClean="0"/>
              <a:t>Pull conclusions together into </a:t>
            </a:r>
            <a:r>
              <a:rPr lang="en-US" sz="4800" b="1" dirty="0" smtClean="0">
                <a:solidFill>
                  <a:srgbClr val="CC9900"/>
                </a:solidFill>
              </a:rPr>
              <a:t>ONE</a:t>
            </a:r>
            <a:r>
              <a:rPr lang="en-US" dirty="0" smtClean="0"/>
              <a:t>  overarching Goal/Objective that focuses on </a:t>
            </a:r>
            <a:r>
              <a:rPr lang="en-US" b="1" dirty="0" smtClean="0">
                <a:solidFill>
                  <a:srgbClr val="FFC000"/>
                </a:solidFill>
              </a:rPr>
              <a:t>STUDENT ACHIEVEMENT</a:t>
            </a:r>
            <a:r>
              <a:rPr lang="en-US" dirty="0" smtClean="0"/>
              <a:t>.</a:t>
            </a:r>
          </a:p>
          <a:p>
            <a:pPr marL="0" indent="0">
              <a:defRPr/>
            </a:pPr>
            <a:endParaRPr lang="en-US" sz="4000" dirty="0"/>
          </a:p>
          <a:p>
            <a:pPr marL="0" indent="0">
              <a:buClr>
                <a:srgbClr val="CC9900"/>
              </a:buClr>
              <a:defRPr/>
            </a:pPr>
            <a:endParaRPr lang="en-US" sz="3200" dirty="0"/>
          </a:p>
          <a:p>
            <a:pPr marL="0" indent="0">
              <a:defRPr/>
            </a:pPr>
            <a:endParaRPr lang="en-US" sz="3200" dirty="0"/>
          </a:p>
        </p:txBody>
      </p:sp>
      <p:pic>
        <p:nvPicPr>
          <p:cNvPr id="102409" name="Picture 9" descr="bullseye_goal_hg_clr"/>
          <p:cNvPicPr>
            <a:picLocks noGrp="1" noChangeAspect="1" noChangeArrowheads="1" noCrop="1"/>
          </p:cNvPicPr>
          <p:nvPr>
            <p:ph sz="half" idx="2"/>
          </p:nvPr>
        </p:nvPicPr>
        <p:blipFill>
          <a:blip r:embed="rId2"/>
          <a:srcRect/>
          <a:stretch>
            <a:fillRect/>
          </a:stretch>
        </p:blipFill>
        <p:spPr>
          <a:xfrm>
            <a:off x="3657600" y="1905000"/>
            <a:ext cx="2362200" cy="885825"/>
          </a:xfrm>
        </p:spPr>
      </p:pic>
      <p:sp>
        <p:nvSpPr>
          <p:cNvPr id="102404" name="Text Box 4"/>
          <p:cNvSpPr txBox="1">
            <a:spLocks noChangeArrowheads="1"/>
          </p:cNvSpPr>
          <p:nvPr/>
        </p:nvSpPr>
        <p:spPr bwMode="auto">
          <a:xfrm rot="16200000">
            <a:off x="-2777331" y="3005931"/>
            <a:ext cx="6713538" cy="701675"/>
          </a:xfrm>
          <a:prstGeom prst="rect">
            <a:avLst/>
          </a:prstGeom>
          <a:noFill/>
          <a:ln w="12700" algn="ctr">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META- ANALYSIS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0" name="Rectangle 4"/>
          <p:cNvSpPr>
            <a:spLocks noGrp="1" noChangeArrowheads="1"/>
          </p:cNvSpPr>
          <p:nvPr>
            <p:ph type="title"/>
          </p:nvPr>
        </p:nvSpPr>
        <p:spPr/>
        <p:txBody>
          <a:bodyPr/>
          <a:lstStyle/>
          <a:p>
            <a:pPr eaLnBrk="1" hangingPunct="1">
              <a:defRPr/>
            </a:pPr>
            <a:r>
              <a:rPr lang="en-US" sz="5400" dirty="0" smtClean="0"/>
              <a:t>S</a:t>
            </a:r>
            <a:r>
              <a:rPr lang="en-US" sz="5400" b="0" dirty="0" smtClean="0"/>
              <a:t>.</a:t>
            </a:r>
            <a:r>
              <a:rPr lang="en-US" sz="5400" dirty="0" smtClean="0"/>
              <a:t>M</a:t>
            </a:r>
            <a:r>
              <a:rPr lang="en-US" sz="5400" b="0" dirty="0" smtClean="0"/>
              <a:t>.</a:t>
            </a:r>
            <a:r>
              <a:rPr lang="en-US" sz="5400" dirty="0" smtClean="0"/>
              <a:t>A</a:t>
            </a:r>
            <a:r>
              <a:rPr lang="en-US" sz="5400" b="0" dirty="0" smtClean="0"/>
              <a:t>.</a:t>
            </a:r>
            <a:r>
              <a:rPr lang="en-US" sz="5400" dirty="0" smtClean="0"/>
              <a:t>R</a:t>
            </a:r>
            <a:r>
              <a:rPr lang="en-US" sz="5400" b="0" dirty="0" smtClean="0"/>
              <a:t>.</a:t>
            </a:r>
            <a:r>
              <a:rPr lang="en-US" sz="5400" dirty="0" smtClean="0"/>
              <a:t>T</a:t>
            </a:r>
            <a:r>
              <a:rPr lang="en-US" sz="5400" b="0" dirty="0" smtClean="0"/>
              <a:t>.</a:t>
            </a:r>
          </a:p>
        </p:txBody>
      </p:sp>
      <p:sp>
        <p:nvSpPr>
          <p:cNvPr id="111618" name="Rectangle 2"/>
          <p:cNvSpPr>
            <a:spLocks noGrp="1" noChangeArrowheads="1"/>
          </p:cNvSpPr>
          <p:nvPr>
            <p:ph type="body" sz="half" idx="1"/>
          </p:nvPr>
        </p:nvSpPr>
        <p:spPr>
          <a:xfrm>
            <a:off x="1371600" y="1600200"/>
            <a:ext cx="7162800" cy="4525963"/>
          </a:xfrm>
        </p:spPr>
        <p:txBody>
          <a:bodyPr/>
          <a:lstStyle/>
          <a:p>
            <a:pPr marL="685800" indent="-685800" eaLnBrk="1" hangingPunct="1">
              <a:lnSpc>
                <a:spcPct val="90000"/>
              </a:lnSpc>
              <a:defRPr/>
            </a:pPr>
            <a:r>
              <a:rPr lang="en-US" sz="6000" b="1" dirty="0" smtClean="0">
                <a:solidFill>
                  <a:srgbClr val="CC9900"/>
                </a:solidFill>
                <a:effectLst>
                  <a:outerShdw blurRad="38100" dist="38100" dir="2700000" algn="tl">
                    <a:srgbClr val="000000"/>
                  </a:outerShdw>
                </a:effectLst>
              </a:rPr>
              <a:t>S</a:t>
            </a:r>
            <a:r>
              <a:rPr lang="en-US" sz="6000" dirty="0" smtClean="0">
                <a:solidFill>
                  <a:srgbClr val="CC9900"/>
                </a:solidFill>
                <a:effectLst>
                  <a:outerShdw blurRad="38100" dist="38100" dir="2700000" algn="tl">
                    <a:srgbClr val="000000"/>
                  </a:outerShdw>
                </a:effectLst>
              </a:rPr>
              <a:t>.</a:t>
            </a:r>
            <a:r>
              <a:rPr lang="en-US" sz="4400" b="1" dirty="0" smtClean="0">
                <a:solidFill>
                  <a:srgbClr val="CC9900"/>
                </a:solidFill>
                <a:effectLst>
                  <a:outerShdw blurRad="38100" dist="38100" dir="2700000" algn="tl">
                    <a:srgbClr val="000000"/>
                  </a:outerShdw>
                </a:effectLst>
              </a:rPr>
              <a:t> </a:t>
            </a:r>
            <a:r>
              <a:rPr lang="en-US" sz="4400" b="1" dirty="0" err="1" smtClean="0">
                <a:effectLst>
                  <a:outerShdw blurRad="38100" dist="38100" dir="2700000" algn="tl">
                    <a:srgbClr val="000000"/>
                  </a:outerShdw>
                </a:effectLst>
              </a:rPr>
              <a:t>pecific</a:t>
            </a:r>
            <a:endParaRPr lang="en-US" sz="4400" b="1" dirty="0" smtClean="0">
              <a:effectLst>
                <a:outerShdw blurRad="38100" dist="38100" dir="2700000" algn="tl">
                  <a:srgbClr val="000000"/>
                </a:outerShdw>
              </a:effectLst>
            </a:endParaRPr>
          </a:p>
          <a:p>
            <a:pPr marL="685800" indent="-685800" eaLnBrk="1" hangingPunct="1">
              <a:lnSpc>
                <a:spcPct val="90000"/>
              </a:lnSpc>
              <a:defRPr/>
            </a:pPr>
            <a:r>
              <a:rPr lang="en-US" sz="6000" b="1" dirty="0" smtClean="0">
                <a:solidFill>
                  <a:srgbClr val="CC9900"/>
                </a:solidFill>
                <a:effectLst>
                  <a:outerShdw blurRad="38100" dist="38100" dir="2700000" algn="tl">
                    <a:srgbClr val="000000"/>
                  </a:outerShdw>
                </a:effectLst>
              </a:rPr>
              <a:t>M</a:t>
            </a:r>
            <a:r>
              <a:rPr lang="en-US" sz="6000" dirty="0" smtClean="0">
                <a:solidFill>
                  <a:srgbClr val="CC9900"/>
                </a:solidFill>
                <a:effectLst>
                  <a:outerShdw blurRad="38100" dist="38100" dir="2700000" algn="tl">
                    <a:srgbClr val="000000"/>
                  </a:outerShdw>
                </a:effectLst>
              </a:rPr>
              <a:t>.</a:t>
            </a:r>
            <a:r>
              <a:rPr lang="en-US" sz="4400" b="1" dirty="0" smtClean="0">
                <a:solidFill>
                  <a:srgbClr val="CC9900"/>
                </a:solidFill>
                <a:effectLst>
                  <a:outerShdw blurRad="38100" dist="38100" dir="2700000" algn="tl">
                    <a:srgbClr val="000000"/>
                  </a:outerShdw>
                </a:effectLst>
              </a:rPr>
              <a:t> </a:t>
            </a:r>
            <a:r>
              <a:rPr lang="en-US" sz="4400" b="1" dirty="0" err="1" smtClean="0">
                <a:effectLst>
                  <a:outerShdw blurRad="38100" dist="38100" dir="2700000" algn="tl">
                    <a:srgbClr val="000000"/>
                  </a:outerShdw>
                </a:effectLst>
              </a:rPr>
              <a:t>easurable</a:t>
            </a:r>
            <a:endParaRPr lang="en-US" sz="4400" b="1" dirty="0" smtClean="0">
              <a:effectLst>
                <a:outerShdw blurRad="38100" dist="38100" dir="2700000" algn="tl">
                  <a:srgbClr val="000000"/>
                </a:outerShdw>
              </a:effectLst>
            </a:endParaRPr>
          </a:p>
          <a:p>
            <a:pPr marL="685800" indent="-685800" eaLnBrk="1" hangingPunct="1">
              <a:lnSpc>
                <a:spcPct val="90000"/>
              </a:lnSpc>
              <a:defRPr/>
            </a:pPr>
            <a:r>
              <a:rPr lang="en-US" sz="5400" b="1" dirty="0" smtClean="0">
                <a:solidFill>
                  <a:srgbClr val="CC9900"/>
                </a:solidFill>
                <a:effectLst>
                  <a:outerShdw blurRad="38100" dist="38100" dir="2700000" algn="tl">
                    <a:srgbClr val="000000"/>
                  </a:outerShdw>
                </a:effectLst>
              </a:rPr>
              <a:t>A</a:t>
            </a:r>
            <a:r>
              <a:rPr lang="en-US" sz="5400" dirty="0" smtClean="0">
                <a:solidFill>
                  <a:srgbClr val="CC9900"/>
                </a:solidFill>
                <a:effectLst>
                  <a:outerShdw blurRad="38100" dist="38100" dir="2700000" algn="tl">
                    <a:srgbClr val="000000"/>
                  </a:outerShdw>
                </a:effectLst>
              </a:rPr>
              <a:t>.</a:t>
            </a:r>
            <a:r>
              <a:rPr lang="en-US" sz="4000" b="1" dirty="0" smtClean="0">
                <a:solidFill>
                  <a:srgbClr val="CC9900"/>
                </a:solidFill>
                <a:effectLst>
                  <a:outerShdw blurRad="38100" dist="38100" dir="2700000" algn="tl">
                    <a:srgbClr val="000000"/>
                  </a:outerShdw>
                </a:effectLst>
              </a:rPr>
              <a:t> </a:t>
            </a:r>
            <a:r>
              <a:rPr lang="en-US" sz="4400" b="1" dirty="0" err="1" smtClean="0">
                <a:effectLst>
                  <a:outerShdw blurRad="38100" dist="38100" dir="2700000" algn="tl">
                    <a:srgbClr val="000000"/>
                  </a:outerShdw>
                </a:effectLst>
              </a:rPr>
              <a:t>ttainable</a:t>
            </a:r>
            <a:endParaRPr lang="en-US" sz="4400" b="1" dirty="0" smtClean="0">
              <a:effectLst>
                <a:outerShdw blurRad="38100" dist="38100" dir="2700000" algn="tl">
                  <a:srgbClr val="000000"/>
                </a:outerShdw>
              </a:effectLst>
            </a:endParaRPr>
          </a:p>
          <a:p>
            <a:pPr marL="685800" indent="-685800" eaLnBrk="1" hangingPunct="1">
              <a:lnSpc>
                <a:spcPct val="90000"/>
              </a:lnSpc>
              <a:defRPr/>
            </a:pPr>
            <a:r>
              <a:rPr lang="en-US" sz="5400" b="1" dirty="0" smtClean="0">
                <a:solidFill>
                  <a:srgbClr val="CC9900"/>
                </a:solidFill>
                <a:effectLst>
                  <a:outerShdw blurRad="38100" dist="38100" dir="2700000" algn="tl">
                    <a:srgbClr val="000000"/>
                  </a:outerShdw>
                </a:effectLst>
              </a:rPr>
              <a:t>R</a:t>
            </a:r>
            <a:r>
              <a:rPr lang="en-US" sz="5400" dirty="0" smtClean="0">
                <a:solidFill>
                  <a:srgbClr val="CC9900"/>
                </a:solidFill>
                <a:effectLst>
                  <a:outerShdw blurRad="38100" dist="38100" dir="2700000" algn="tl">
                    <a:srgbClr val="000000"/>
                  </a:outerShdw>
                </a:effectLst>
              </a:rPr>
              <a:t>.</a:t>
            </a:r>
            <a:r>
              <a:rPr lang="en-US" sz="4000" b="1" dirty="0" smtClean="0">
                <a:solidFill>
                  <a:srgbClr val="CC9900"/>
                </a:solidFill>
                <a:effectLst>
                  <a:outerShdw blurRad="38100" dist="38100" dir="2700000" algn="tl">
                    <a:srgbClr val="000000"/>
                  </a:outerShdw>
                </a:effectLst>
              </a:rPr>
              <a:t> </a:t>
            </a:r>
            <a:r>
              <a:rPr lang="en-US" sz="4000" b="1" dirty="0" err="1" smtClean="0">
                <a:effectLst>
                  <a:outerShdw blurRad="38100" dist="38100" dir="2700000" algn="tl">
                    <a:srgbClr val="000000"/>
                  </a:outerShdw>
                </a:effectLst>
              </a:rPr>
              <a:t>ealistic</a:t>
            </a:r>
            <a:endParaRPr lang="en-US" sz="4000" b="1" dirty="0" smtClean="0">
              <a:effectLst>
                <a:outerShdw blurRad="38100" dist="38100" dir="2700000" algn="tl">
                  <a:srgbClr val="000000"/>
                </a:outerShdw>
              </a:effectLst>
            </a:endParaRPr>
          </a:p>
          <a:p>
            <a:pPr marL="685800" indent="-685800" eaLnBrk="1" hangingPunct="1">
              <a:lnSpc>
                <a:spcPct val="90000"/>
              </a:lnSpc>
              <a:defRPr/>
            </a:pPr>
            <a:r>
              <a:rPr lang="en-US" sz="5400" b="1" dirty="0" smtClean="0">
                <a:solidFill>
                  <a:srgbClr val="CC9900"/>
                </a:solidFill>
                <a:effectLst>
                  <a:outerShdw blurRad="38100" dist="38100" dir="2700000" algn="tl">
                    <a:srgbClr val="000000"/>
                  </a:outerShdw>
                </a:effectLst>
              </a:rPr>
              <a:t>T</a:t>
            </a:r>
            <a:r>
              <a:rPr lang="en-US" sz="5400" dirty="0" smtClean="0">
                <a:solidFill>
                  <a:srgbClr val="CC9900"/>
                </a:solidFill>
                <a:effectLst>
                  <a:outerShdw blurRad="38100" dist="38100" dir="2700000" algn="tl">
                    <a:srgbClr val="000000"/>
                  </a:outerShdw>
                </a:effectLst>
              </a:rPr>
              <a:t>.</a:t>
            </a:r>
            <a:r>
              <a:rPr lang="en-US" sz="4000" b="1" dirty="0" smtClean="0">
                <a:solidFill>
                  <a:srgbClr val="CC9900"/>
                </a:solidFill>
                <a:effectLst>
                  <a:outerShdw blurRad="38100" dist="38100" dir="2700000" algn="tl">
                    <a:srgbClr val="000000"/>
                  </a:outerShdw>
                </a:effectLst>
              </a:rPr>
              <a:t> </a:t>
            </a:r>
            <a:r>
              <a:rPr lang="en-US" sz="4000" b="1" dirty="0" err="1" smtClean="0">
                <a:effectLst>
                  <a:outerShdw blurRad="38100" dist="38100" dir="2700000" algn="tl">
                    <a:srgbClr val="000000"/>
                  </a:outerShdw>
                </a:effectLst>
              </a:rPr>
              <a:t>imebound</a:t>
            </a:r>
            <a:endParaRPr lang="en-US" sz="4000" b="1" dirty="0" smtClean="0">
              <a:effectLst>
                <a:outerShdw blurRad="38100" dist="38100" dir="2700000" algn="tl">
                  <a:srgbClr val="000000"/>
                </a:outerShdw>
              </a:effectLst>
            </a:endParaRPr>
          </a:p>
          <a:p>
            <a:pPr marL="685800" indent="-685800" algn="ctr" eaLnBrk="1" hangingPunct="1">
              <a:lnSpc>
                <a:spcPct val="90000"/>
              </a:lnSpc>
              <a:defRPr/>
            </a:pPr>
            <a:endParaRPr lang="en-US" dirty="0" smtClean="0"/>
          </a:p>
        </p:txBody>
      </p:sp>
      <p:pic>
        <p:nvPicPr>
          <p:cNvPr id="35844" name="Picture 3" descr="francis_presenting_chart_down_hg_clr"/>
          <p:cNvPicPr>
            <a:picLocks noGrp="1" noChangeAspect="1" noChangeArrowheads="1" noCrop="1"/>
          </p:cNvPicPr>
          <p:nvPr>
            <p:ph sz="half" idx="2"/>
          </p:nvPr>
        </p:nvPicPr>
        <p:blipFill>
          <a:blip r:embed="rId2"/>
          <a:srcRect/>
          <a:stretch>
            <a:fillRect/>
          </a:stretch>
        </p:blipFill>
        <p:spPr>
          <a:xfrm>
            <a:off x="5486400" y="2895600"/>
            <a:ext cx="3419475" cy="3419475"/>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idx="1"/>
          </p:nvPr>
        </p:nvSpPr>
        <p:spPr>
          <a:xfrm>
            <a:off x="1371600" y="762000"/>
            <a:ext cx="7772400" cy="5410200"/>
          </a:xfrm>
        </p:spPr>
        <p:txBody>
          <a:bodyPr/>
          <a:lstStyle/>
          <a:p>
            <a:pPr>
              <a:defRPr/>
            </a:pPr>
            <a:r>
              <a:rPr lang="en-US" sz="4400" b="1" dirty="0">
                <a:solidFill>
                  <a:srgbClr val="CC9900"/>
                </a:solidFill>
              </a:rPr>
              <a:t>Sample Goal</a:t>
            </a:r>
            <a:r>
              <a:rPr lang="en-US" sz="4400" dirty="0">
                <a:solidFill>
                  <a:srgbClr val="CC9900"/>
                </a:solidFill>
              </a:rPr>
              <a:t>:</a:t>
            </a:r>
          </a:p>
          <a:p>
            <a:pPr>
              <a:defRPr/>
            </a:pPr>
            <a:endParaRPr lang="en-US" sz="2400" dirty="0"/>
          </a:p>
          <a:p>
            <a:pPr>
              <a:defRPr/>
            </a:pPr>
            <a:r>
              <a:rPr lang="en-US" sz="4000" dirty="0"/>
              <a:t>Students </a:t>
            </a:r>
            <a:r>
              <a:rPr lang="en-US" sz="4000" dirty="0" smtClean="0"/>
              <a:t>will </a:t>
            </a:r>
            <a:r>
              <a:rPr lang="en-US" sz="4000" dirty="0"/>
              <a:t>improve ISAT reading scores from </a:t>
            </a:r>
            <a:r>
              <a:rPr lang="en-US" sz="4000" dirty="0" smtClean="0"/>
              <a:t>74% </a:t>
            </a:r>
            <a:r>
              <a:rPr lang="en-US" sz="4000" dirty="0"/>
              <a:t>meeting or exceeding to </a:t>
            </a:r>
            <a:r>
              <a:rPr lang="en-US" sz="4000" dirty="0" smtClean="0"/>
              <a:t>92.5% </a:t>
            </a:r>
            <a:r>
              <a:rPr lang="en-US" sz="4000" dirty="0"/>
              <a:t>meeting or exceeding </a:t>
            </a:r>
            <a:r>
              <a:rPr lang="en-US" sz="4000" dirty="0" smtClean="0"/>
              <a:t>or Safe Harbor </a:t>
            </a:r>
            <a:r>
              <a:rPr lang="en-US" sz="4000" dirty="0" smtClean="0"/>
              <a:t>by 2012.</a:t>
            </a:r>
            <a:endParaRPr lang="en-US" sz="4000" dirty="0"/>
          </a:p>
          <a:p>
            <a:pPr>
              <a:defRPr/>
            </a:pPr>
            <a:r>
              <a:rPr lang="en-US" sz="4000" dirty="0"/>
              <a:t> </a:t>
            </a:r>
          </a:p>
        </p:txBody>
      </p:sp>
      <p:sp>
        <p:nvSpPr>
          <p:cNvPr id="109571" name="Text Box 3"/>
          <p:cNvSpPr txBox="1">
            <a:spLocks noChangeArrowheads="1"/>
          </p:cNvSpPr>
          <p:nvPr/>
        </p:nvSpPr>
        <p:spPr bwMode="auto">
          <a:xfrm rot="16200000">
            <a:off x="-2747169" y="2975769"/>
            <a:ext cx="6713538" cy="762000"/>
          </a:xfrm>
          <a:prstGeom prst="rect">
            <a:avLst/>
          </a:prstGeom>
          <a:noFill/>
          <a:ln w="12700" algn="ctr">
            <a:noFill/>
            <a:miter lim="800000"/>
            <a:headEnd/>
            <a:tailEnd/>
          </a:ln>
          <a:effectLst/>
        </p:spPr>
        <p:txBody>
          <a:bodyPr>
            <a:spAutoFit/>
          </a:bodyPr>
          <a:lstStyle/>
          <a:p>
            <a:pPr eaLnBrk="0" hangingPunct="0">
              <a:spcBef>
                <a:spcPct val="50000"/>
              </a:spcBef>
              <a:defRPr/>
            </a:pPr>
            <a:r>
              <a:rPr lang="en-US" sz="4400" b="1">
                <a:solidFill>
                  <a:schemeClr val="accent2"/>
                </a:solidFill>
                <a:effectLst>
                  <a:outerShdw blurRad="38100" dist="38100" dir="2700000" algn="tl">
                    <a:srgbClr val="000000"/>
                  </a:outerShdw>
                </a:effectLst>
                <a:latin typeface="Berlin Sans FB" pitchFamily="34" charset="0"/>
              </a:rPr>
              <a:t>S.M.A.R.T. GOAL</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sz="half" idx="1"/>
          </p:nvPr>
        </p:nvSpPr>
        <p:spPr>
          <a:xfrm>
            <a:off x="1447800" y="685800"/>
            <a:ext cx="7696200" cy="5943600"/>
          </a:xfrm>
        </p:spPr>
        <p:txBody>
          <a:bodyPr/>
          <a:lstStyle/>
          <a:p>
            <a:pPr marL="0" indent="0" eaLnBrk="1" hangingPunct="1">
              <a:lnSpc>
                <a:spcPct val="90000"/>
              </a:lnSpc>
              <a:defRPr/>
            </a:pPr>
            <a:r>
              <a:rPr lang="en-US" b="1" dirty="0" smtClean="0">
                <a:solidFill>
                  <a:srgbClr val="FFFF66"/>
                </a:solidFill>
              </a:rPr>
              <a:t>Let’s see what this looks like with some REAL </a:t>
            </a:r>
            <a:r>
              <a:rPr lang="en-US" b="1" dirty="0" smtClean="0">
                <a:solidFill>
                  <a:srgbClr val="FFFF66"/>
                </a:solidFill>
              </a:rPr>
              <a:t>Data</a:t>
            </a:r>
            <a:r>
              <a:rPr lang="en-US" dirty="0" smtClean="0">
                <a:solidFill>
                  <a:srgbClr val="FFFF66"/>
                </a:solidFill>
              </a:rPr>
              <a:t>:</a:t>
            </a:r>
            <a:endParaRPr lang="en-US" dirty="0" smtClean="0">
              <a:solidFill>
                <a:srgbClr val="FFFF66"/>
              </a:solidFill>
            </a:endParaRPr>
          </a:p>
          <a:p>
            <a:pPr marL="0" indent="0" eaLnBrk="1" hangingPunct="1">
              <a:lnSpc>
                <a:spcPct val="90000"/>
              </a:lnSpc>
              <a:defRPr/>
            </a:pPr>
            <a:endParaRPr lang="en-US" sz="1600" i="1" dirty="0" smtClean="0">
              <a:solidFill>
                <a:srgbClr val="FFFF66"/>
              </a:solidFill>
            </a:endParaRPr>
          </a:p>
          <a:p>
            <a:pPr marL="0" indent="0" eaLnBrk="1" hangingPunct="1">
              <a:lnSpc>
                <a:spcPct val="90000"/>
              </a:lnSpc>
              <a:buClr>
                <a:srgbClr val="CC9900"/>
              </a:buClr>
              <a:defRPr/>
            </a:pPr>
            <a:r>
              <a:rPr lang="en-US" dirty="0" smtClean="0"/>
              <a:t>Review the Sample </a:t>
            </a:r>
            <a:r>
              <a:rPr lang="en-US" dirty="0" smtClean="0"/>
              <a:t>Plan.</a:t>
            </a:r>
            <a:endParaRPr lang="en-US" dirty="0" smtClean="0"/>
          </a:p>
          <a:p>
            <a:pPr marL="0" indent="0" eaLnBrk="1" hangingPunct="1">
              <a:lnSpc>
                <a:spcPct val="90000"/>
              </a:lnSpc>
              <a:buClr>
                <a:srgbClr val="CC9900"/>
              </a:buClr>
              <a:buFont typeface="Wingdings" pitchFamily="2" charset="2"/>
              <a:buChar char="§"/>
              <a:defRPr/>
            </a:pPr>
            <a:endParaRPr lang="en-US" dirty="0" smtClean="0"/>
          </a:p>
          <a:p>
            <a:pPr marL="0" indent="0" eaLnBrk="1" hangingPunct="1">
              <a:lnSpc>
                <a:spcPct val="90000"/>
              </a:lnSpc>
              <a:buClr>
                <a:srgbClr val="CC9900"/>
              </a:buClr>
              <a:defRPr/>
            </a:pPr>
            <a:r>
              <a:rPr lang="en-US" b="1" dirty="0" smtClean="0">
                <a:solidFill>
                  <a:srgbClr val="FFFF99"/>
                </a:solidFill>
              </a:rPr>
              <a:t>Discuss with your team</a:t>
            </a:r>
            <a:r>
              <a:rPr lang="en-US" dirty="0" smtClean="0">
                <a:solidFill>
                  <a:srgbClr val="FFFF99"/>
                </a:solidFill>
              </a:rPr>
              <a:t>:</a:t>
            </a:r>
          </a:p>
          <a:p>
            <a:pPr marL="0" indent="0" eaLnBrk="1" hangingPunct="1">
              <a:lnSpc>
                <a:spcPct val="90000"/>
              </a:lnSpc>
              <a:buClr>
                <a:srgbClr val="CC9900"/>
              </a:buClr>
              <a:defRPr/>
            </a:pPr>
            <a:r>
              <a:rPr lang="en-US" dirty="0" smtClean="0"/>
              <a:t>Why do you think the district chose this S.M.A.R.T. Goal?</a:t>
            </a:r>
          </a:p>
          <a:p>
            <a:pPr marL="0" indent="0" eaLnBrk="1" hangingPunct="1">
              <a:lnSpc>
                <a:spcPct val="90000"/>
              </a:lnSpc>
              <a:buClr>
                <a:srgbClr val="CC9900"/>
              </a:buClr>
              <a:defRPr/>
            </a:pPr>
            <a:r>
              <a:rPr lang="en-US" dirty="0" smtClean="0"/>
              <a:t>Is it S.M.A.R.T.?</a:t>
            </a:r>
          </a:p>
          <a:p>
            <a:pPr marL="0" indent="0" eaLnBrk="1" hangingPunct="1">
              <a:lnSpc>
                <a:spcPct val="90000"/>
              </a:lnSpc>
              <a:buClr>
                <a:srgbClr val="CC9900"/>
              </a:buClr>
              <a:defRPr/>
            </a:pPr>
            <a:r>
              <a:rPr lang="en-US" dirty="0" smtClean="0"/>
              <a:t>Does it focus on student achievement?</a:t>
            </a:r>
            <a:endParaRPr lang="en-US" dirty="0" smtClean="0"/>
          </a:p>
          <a:p>
            <a:pPr marL="0" indent="0" eaLnBrk="1" hangingPunct="1">
              <a:lnSpc>
                <a:spcPct val="90000"/>
              </a:lnSpc>
              <a:buClr>
                <a:srgbClr val="CC9900"/>
              </a:buClr>
              <a:buFont typeface="Wingdings" pitchFamily="2" charset="2"/>
              <a:buChar char="§"/>
              <a:defRPr/>
            </a:pPr>
            <a:endParaRPr lang="en-US" dirty="0" smtClean="0"/>
          </a:p>
        </p:txBody>
      </p:sp>
      <p:pic>
        <p:nvPicPr>
          <p:cNvPr id="37892" name="Picture 5" descr="MMj02866740000[1]"/>
          <p:cNvPicPr>
            <a:picLocks noGrp="1" noChangeAspect="1" noChangeArrowheads="1" noCrop="1"/>
          </p:cNvPicPr>
          <p:nvPr>
            <p:ph sz="half" idx="2"/>
          </p:nvPr>
        </p:nvPicPr>
        <p:blipFill>
          <a:blip r:embed="rId2"/>
          <a:stretch>
            <a:fillRect/>
          </a:stretch>
        </p:blipFill>
        <p:spPr>
          <a:xfrm>
            <a:off x="6705600" y="1676400"/>
            <a:ext cx="1314450" cy="1737995"/>
          </a:xfrm>
        </p:spPr>
      </p:pic>
      <p:sp>
        <p:nvSpPr>
          <p:cNvPr id="83975" name="Text Box 7"/>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GROUP WORK</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219200" y="609600"/>
            <a:ext cx="7924800" cy="5802313"/>
          </a:xfrm>
          <a:prstGeom prst="rect">
            <a:avLst/>
          </a:prstGeom>
          <a:noFill/>
          <a:ln w="12700">
            <a:noFill/>
            <a:miter lim="800000"/>
            <a:headEnd type="none" w="sm" len="sm"/>
            <a:tailEnd type="none" w="sm" len="sm"/>
          </a:ln>
          <a:effectLst/>
        </p:spPr>
        <p:txBody>
          <a:bodyPr>
            <a:spAutoFit/>
          </a:bodyPr>
          <a:lstStyle/>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Remaining Sessions</a:t>
            </a:r>
            <a:endParaRPr lang="en-US" sz="3600" dirty="0">
              <a:solidFill>
                <a:srgbClr val="FFC0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dirty="0">
                <a:solidFill>
                  <a:schemeClr val="bg1"/>
                </a:solidFill>
                <a:effectLst>
                  <a:outerShdw blurRad="38100" dist="38100" dir="2700000" algn="tl">
                    <a:srgbClr val="000000"/>
                  </a:outerShdw>
                </a:effectLst>
                <a:latin typeface="Berlin Sans FB" pitchFamily="34" charset="0"/>
              </a:rPr>
              <a:t>November </a:t>
            </a:r>
            <a:r>
              <a:rPr lang="en-US" sz="3600" dirty="0" smtClean="0">
                <a:solidFill>
                  <a:schemeClr val="bg1"/>
                </a:solidFill>
                <a:effectLst>
                  <a:outerShdw blurRad="38100" dist="38100" dir="2700000" algn="tl">
                    <a:srgbClr val="000000"/>
                  </a:outerShdw>
                </a:effectLst>
                <a:latin typeface="Berlin Sans FB" pitchFamily="34" charset="0"/>
              </a:rPr>
              <a:t>12—January 14-as </a:t>
            </a:r>
            <a:r>
              <a:rPr lang="en-US" sz="3600" dirty="0">
                <a:solidFill>
                  <a:schemeClr val="bg1"/>
                </a:solidFill>
                <a:effectLst>
                  <a:outerShdw blurRad="38100" dist="38100" dir="2700000" algn="tl">
                    <a:srgbClr val="000000"/>
                  </a:outerShdw>
                </a:effectLst>
                <a:latin typeface="Berlin Sans FB" pitchFamily="34" charset="0"/>
              </a:rPr>
              <a:t>needed</a:t>
            </a:r>
          </a:p>
          <a:p>
            <a:pPr algn="ctr" eaLnBrk="0" hangingPunct="0">
              <a:spcBef>
                <a:spcPct val="50000"/>
              </a:spcBef>
              <a:defRPr/>
            </a:pPr>
            <a:endParaRPr lang="en-US" sz="200" dirty="0">
              <a:solidFill>
                <a:srgbClr val="FFFF66"/>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Submit Plan for LTC Pre-Review </a:t>
            </a:r>
          </a:p>
          <a:p>
            <a:pPr algn="ctr" eaLnBrk="0" hangingPunct="0">
              <a:spcBef>
                <a:spcPct val="50000"/>
              </a:spcBef>
              <a:defRPr/>
            </a:pPr>
            <a:r>
              <a:rPr lang="en-US" sz="3600" dirty="0" smtClean="0">
                <a:solidFill>
                  <a:schemeClr val="bg1"/>
                </a:solidFill>
                <a:effectLst>
                  <a:outerShdw blurRad="38100" dist="38100" dir="2700000" algn="tl">
                    <a:srgbClr val="000000"/>
                  </a:outerShdw>
                </a:effectLst>
                <a:latin typeface="Berlin Sans FB" pitchFamily="34" charset="0"/>
              </a:rPr>
              <a:t>January -February</a:t>
            </a:r>
            <a:endParaRPr lang="en-US" sz="3600" dirty="0">
              <a:solidFill>
                <a:schemeClr val="bg1"/>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200" b="1" dirty="0">
                <a:solidFill>
                  <a:srgbClr val="00FF00"/>
                </a:solidFill>
                <a:effectLst>
                  <a:outerShdw blurRad="38100" dist="38100" dir="2700000" algn="tl">
                    <a:srgbClr val="000000"/>
                  </a:outerShdw>
                </a:effectLst>
                <a:latin typeface="Berlin Sans FB" pitchFamily="34" charset="0"/>
              </a:rPr>
              <a:t/>
            </a:r>
            <a:br>
              <a:rPr lang="en-US" sz="200" b="1" dirty="0">
                <a:solidFill>
                  <a:srgbClr val="00FF00"/>
                </a:solidFill>
                <a:effectLst>
                  <a:outerShdw blurRad="38100" dist="38100" dir="2700000" algn="tl">
                    <a:srgbClr val="000000"/>
                  </a:outerShdw>
                </a:effectLst>
                <a:latin typeface="Berlin Sans FB" pitchFamily="34" charset="0"/>
              </a:rPr>
            </a:br>
            <a:endParaRPr lang="en-US" sz="200" b="1" dirty="0">
              <a:solidFill>
                <a:srgbClr val="00FF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Submission to ISBE</a:t>
            </a:r>
            <a:r>
              <a:rPr lang="en-US" sz="3200" dirty="0">
                <a:solidFill>
                  <a:srgbClr val="FFC000"/>
                </a:solidFill>
                <a:effectLst>
                  <a:outerShdw blurRad="38100" dist="38100" dir="2700000" algn="tl">
                    <a:srgbClr val="000000"/>
                  </a:outerShdw>
                </a:effectLst>
                <a:latin typeface="Anime Ace" pitchFamily="34" charset="0"/>
              </a:rPr>
              <a:t> </a:t>
            </a:r>
          </a:p>
          <a:p>
            <a:pPr algn="ctr" eaLnBrk="0" hangingPunct="0">
              <a:spcBef>
                <a:spcPct val="50000"/>
              </a:spcBef>
              <a:defRPr/>
            </a:pPr>
            <a:r>
              <a:rPr lang="en-US" sz="3600" dirty="0" smtClean="0">
                <a:solidFill>
                  <a:schemeClr val="bg1"/>
                </a:solidFill>
                <a:effectLst>
                  <a:outerShdw blurRad="38100" dist="38100" dir="2700000" algn="tl">
                    <a:srgbClr val="000000"/>
                  </a:outerShdw>
                </a:effectLst>
                <a:latin typeface="Berlin Sans FB" pitchFamily="34" charset="0"/>
              </a:rPr>
              <a:t>March 1, 2010</a:t>
            </a:r>
            <a:endParaRPr lang="en-US" sz="800" dirty="0">
              <a:solidFill>
                <a:schemeClr val="bg1"/>
              </a:solidFill>
              <a:effectLst>
                <a:outerShdw blurRad="38100" dist="38100" dir="2700000" algn="tl">
                  <a:srgbClr val="000000"/>
                </a:outerShdw>
              </a:effectLst>
              <a:latin typeface="Berlin Sans FB" pitchFamily="34" charset="0"/>
            </a:endParaRPr>
          </a:p>
          <a:p>
            <a:pPr algn="ctr" eaLnBrk="0" hangingPunct="0">
              <a:spcBef>
                <a:spcPct val="50000"/>
              </a:spcBef>
              <a:defRPr/>
            </a:pPr>
            <a:endParaRPr lang="en-US" sz="200" b="1" dirty="0">
              <a:solidFill>
                <a:srgbClr val="CC99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Approval</a:t>
            </a:r>
            <a:r>
              <a:rPr lang="en-US" sz="3200" dirty="0">
                <a:solidFill>
                  <a:srgbClr val="00FF00"/>
                </a:solidFill>
                <a:effectLst>
                  <a:outerShdw blurRad="38100" dist="38100" dir="2700000" algn="tl">
                    <a:srgbClr val="000000"/>
                  </a:outerShdw>
                </a:effectLst>
                <a:latin typeface="Berlin Sans FB" pitchFamily="34" charset="0"/>
              </a:rPr>
              <a:t> </a:t>
            </a:r>
            <a:r>
              <a:rPr lang="en-US" sz="3200" dirty="0">
                <a:solidFill>
                  <a:schemeClr val="bg1"/>
                </a:solidFill>
                <a:effectLst>
                  <a:outerShdw blurRad="38100" dist="38100" dir="2700000" algn="tl">
                    <a:srgbClr val="000000"/>
                  </a:outerShdw>
                </a:effectLst>
                <a:latin typeface="Berlin Sans FB" pitchFamily="34" charset="0"/>
              </a:rPr>
              <a:t>by June 30, 2008</a:t>
            </a:r>
          </a:p>
        </p:txBody>
      </p:sp>
      <p:sp>
        <p:nvSpPr>
          <p:cNvPr id="47109" name="Text Box 5"/>
          <p:cNvSpPr txBox="1">
            <a:spLocks noChangeArrowheads="1"/>
          </p:cNvSpPr>
          <p:nvPr/>
        </p:nvSpPr>
        <p:spPr bwMode="auto">
          <a:xfrm rot="16200000">
            <a:off x="-2701131" y="25407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TIMELINE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3"/>
          <p:cNvSpPr>
            <a:spLocks noGrp="1" noChangeArrowheads="1"/>
          </p:cNvSpPr>
          <p:nvPr>
            <p:ph type="body" sz="half" idx="1"/>
          </p:nvPr>
        </p:nvSpPr>
        <p:spPr>
          <a:xfrm>
            <a:off x="4343400" y="1447800"/>
            <a:ext cx="6858000" cy="4525963"/>
          </a:xfrm>
        </p:spPr>
        <p:txBody>
          <a:bodyPr/>
          <a:lstStyle/>
          <a:p>
            <a:pPr marL="0" indent="0" eaLnBrk="1" hangingPunct="1">
              <a:defRPr/>
            </a:pPr>
            <a:r>
              <a:rPr lang="en-US" sz="11700" b="1" smtClean="0">
                <a:solidFill>
                  <a:srgbClr val="CC9900"/>
                </a:solidFill>
              </a:rPr>
              <a:t>Let’s Share</a:t>
            </a:r>
          </a:p>
        </p:txBody>
      </p:sp>
      <p:pic>
        <p:nvPicPr>
          <p:cNvPr id="38915" name="Picture 6" descr="MCj02321380000[1]"/>
          <p:cNvPicPr>
            <a:picLocks noGrp="1" noChangeAspect="1" noChangeArrowheads="1"/>
          </p:cNvPicPr>
          <p:nvPr>
            <p:ph sz="quarter" idx="2"/>
          </p:nvPr>
        </p:nvPicPr>
        <p:blipFill>
          <a:blip r:embed="rId2"/>
          <a:srcRect/>
          <a:stretch>
            <a:fillRect/>
          </a:stretch>
        </p:blipFill>
        <p:spPr>
          <a:xfrm>
            <a:off x="1371600" y="3810000"/>
            <a:ext cx="2971800" cy="2473325"/>
          </a:xfr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defRPr/>
            </a:pPr>
            <a:r>
              <a:rPr lang="en-US" sz="5400" smtClean="0"/>
              <a:t>Data Analysis</a:t>
            </a:r>
          </a:p>
        </p:txBody>
      </p:sp>
      <p:sp>
        <p:nvSpPr>
          <p:cNvPr id="123907" name="Rectangle 3"/>
          <p:cNvSpPr>
            <a:spLocks noGrp="1" noChangeArrowheads="1"/>
          </p:cNvSpPr>
          <p:nvPr>
            <p:ph idx="1"/>
          </p:nvPr>
        </p:nvSpPr>
        <p:spPr>
          <a:xfrm>
            <a:off x="1371600" y="1676400"/>
            <a:ext cx="7772400" cy="4525963"/>
          </a:xfrm>
        </p:spPr>
        <p:txBody>
          <a:bodyPr/>
          <a:lstStyle/>
          <a:p>
            <a:pPr eaLnBrk="1" hangingPunct="1">
              <a:buClr>
                <a:srgbClr val="CC9900"/>
              </a:buClr>
              <a:defRPr/>
            </a:pPr>
            <a:r>
              <a:rPr lang="en-US" sz="4800" dirty="0" smtClean="0">
                <a:solidFill>
                  <a:srgbClr val="FFD663"/>
                </a:solidFill>
              </a:rPr>
              <a:t>Tools:</a:t>
            </a:r>
            <a:r>
              <a:rPr lang="en-US" dirty="0" smtClean="0"/>
              <a:t/>
            </a:r>
            <a:br>
              <a:rPr lang="en-US" dirty="0" smtClean="0"/>
            </a:br>
            <a:endParaRPr lang="en-US" dirty="0" smtClean="0"/>
          </a:p>
          <a:p>
            <a:pPr eaLnBrk="1" hangingPunct="1">
              <a:buClr>
                <a:srgbClr val="CC9900"/>
              </a:buClr>
              <a:buFont typeface="Wingdings" pitchFamily="2" charset="2"/>
              <a:buChar char="§"/>
              <a:defRPr/>
            </a:pPr>
            <a:r>
              <a:rPr lang="en-US" dirty="0" smtClean="0">
                <a:hlinkClick r:id="rId2"/>
              </a:rPr>
              <a:t>http://ddip.lth5.k12.il.us/dotnetnuke/</a:t>
            </a:r>
            <a:endParaRPr lang="en-US" dirty="0" smtClean="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p:txBody>
          <a:bodyPr/>
          <a:lstStyle/>
          <a:p>
            <a:pPr eaLnBrk="1" hangingPunct="1">
              <a:defRPr/>
            </a:pPr>
            <a:r>
              <a:rPr lang="en-US" sz="5400" smtClean="0"/>
              <a:t>Data Analysis</a:t>
            </a:r>
          </a:p>
        </p:txBody>
      </p:sp>
      <p:sp>
        <p:nvSpPr>
          <p:cNvPr id="123907" name="Rectangle 3"/>
          <p:cNvSpPr>
            <a:spLocks noGrp="1" noChangeArrowheads="1"/>
          </p:cNvSpPr>
          <p:nvPr>
            <p:ph idx="1"/>
          </p:nvPr>
        </p:nvSpPr>
        <p:spPr>
          <a:xfrm>
            <a:off x="1371600" y="1676400"/>
            <a:ext cx="7772400" cy="4525963"/>
          </a:xfrm>
        </p:spPr>
        <p:txBody>
          <a:bodyPr/>
          <a:lstStyle/>
          <a:p>
            <a:pPr eaLnBrk="1" hangingPunct="1">
              <a:buClr>
                <a:srgbClr val="CC9900"/>
              </a:buClr>
              <a:defRPr/>
            </a:pPr>
            <a:r>
              <a:rPr lang="en-US" sz="4800" dirty="0" smtClean="0">
                <a:solidFill>
                  <a:srgbClr val="FFD663"/>
                </a:solidFill>
              </a:rPr>
              <a:t>Tools:</a:t>
            </a:r>
            <a:r>
              <a:rPr lang="en-US" dirty="0" smtClean="0"/>
              <a:t/>
            </a:r>
            <a:br>
              <a:rPr lang="en-US" dirty="0" smtClean="0"/>
            </a:br>
            <a:endParaRPr lang="en-US" dirty="0" smtClean="0"/>
          </a:p>
          <a:p>
            <a:pPr eaLnBrk="1" hangingPunct="1">
              <a:buClr>
                <a:srgbClr val="CC9900"/>
              </a:buClr>
              <a:buFont typeface="Wingdings" pitchFamily="2" charset="2"/>
              <a:buChar char="§"/>
              <a:defRPr/>
            </a:pPr>
            <a:r>
              <a:rPr lang="en-US" dirty="0" smtClean="0"/>
              <a:t>Root Cause-Fish Bone Diagram</a:t>
            </a:r>
          </a:p>
          <a:p>
            <a:pPr eaLnBrk="1" hangingPunct="1">
              <a:buClr>
                <a:srgbClr val="CC9900"/>
              </a:buClr>
              <a:buFont typeface="Wingdings" pitchFamily="2" charset="2"/>
              <a:buChar char="§"/>
              <a:defRPr/>
            </a:pPr>
            <a:r>
              <a:rPr lang="en-US" dirty="0" smtClean="0"/>
              <a:t>Multiple Measures Article and        	Activities</a:t>
            </a:r>
          </a:p>
          <a:p>
            <a:pPr eaLnBrk="1" hangingPunct="1">
              <a:buClr>
                <a:srgbClr val="CC9900"/>
              </a:buClr>
              <a:buFont typeface="Wingdings" pitchFamily="2" charset="2"/>
              <a:buChar char="§"/>
              <a:defRPr/>
            </a:pPr>
            <a:r>
              <a:rPr lang="en-US" dirty="0" smtClean="0"/>
              <a:t>Cause and Effect Activity</a:t>
            </a:r>
          </a:p>
          <a:p>
            <a:pPr eaLnBrk="1" hangingPunct="1">
              <a:defRPr/>
            </a:pPr>
            <a:r>
              <a:rPr lang="en-US" dirty="0" smtClean="0"/>
              <a:t>	</a:t>
            </a:r>
            <a:endParaRPr lang="en-US"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sz="half" idx="1"/>
          </p:nvPr>
        </p:nvSpPr>
        <p:spPr>
          <a:xfrm>
            <a:off x="1371600" y="533400"/>
            <a:ext cx="7162800" cy="5745163"/>
          </a:xfrm>
        </p:spPr>
        <p:txBody>
          <a:bodyPr/>
          <a:lstStyle/>
          <a:p>
            <a:pPr marL="0" indent="0">
              <a:lnSpc>
                <a:spcPct val="80000"/>
              </a:lnSpc>
              <a:defRPr/>
            </a:pPr>
            <a:endParaRPr lang="en-US" sz="2800" dirty="0"/>
          </a:p>
          <a:p>
            <a:pPr marL="0" indent="0">
              <a:lnSpc>
                <a:spcPct val="80000"/>
              </a:lnSpc>
              <a:defRPr/>
            </a:pPr>
            <a:r>
              <a:rPr lang="en-US" sz="5400" b="1" dirty="0">
                <a:solidFill>
                  <a:srgbClr val="CC9900"/>
                </a:solidFill>
              </a:rPr>
              <a:t>Action Plan</a:t>
            </a:r>
            <a:r>
              <a:rPr lang="en-US" dirty="0"/>
              <a:t>                           </a:t>
            </a:r>
          </a:p>
          <a:p>
            <a:pPr marL="0" indent="0">
              <a:lnSpc>
                <a:spcPct val="80000"/>
              </a:lnSpc>
              <a:defRPr/>
            </a:pPr>
            <a:r>
              <a:rPr lang="en-US" dirty="0"/>
              <a:t>Strategies and activities within         the 4 key areas:</a:t>
            </a:r>
            <a:r>
              <a:rPr lang="en-US" sz="2800" dirty="0"/>
              <a:t> </a:t>
            </a:r>
          </a:p>
          <a:p>
            <a:pPr marL="0" indent="0">
              <a:lnSpc>
                <a:spcPct val="80000"/>
              </a:lnSpc>
              <a:defRPr/>
            </a:pPr>
            <a:endParaRPr lang="en-US" sz="2800" dirty="0"/>
          </a:p>
          <a:p>
            <a:pPr marL="0" indent="0">
              <a:lnSpc>
                <a:spcPct val="80000"/>
              </a:lnSpc>
              <a:buClr>
                <a:srgbClr val="CC9900"/>
              </a:buClr>
              <a:buFont typeface="Wingdings" pitchFamily="2" charset="2"/>
              <a:buChar char="§"/>
              <a:defRPr/>
            </a:pPr>
            <a:r>
              <a:rPr lang="en-US" sz="2800" dirty="0"/>
              <a:t>   </a:t>
            </a:r>
            <a:r>
              <a:rPr lang="en-US" sz="3200" dirty="0">
                <a:solidFill>
                  <a:srgbClr val="FFFF99"/>
                </a:solidFill>
              </a:rPr>
              <a:t>Curriculum Integration</a:t>
            </a:r>
          </a:p>
          <a:p>
            <a:pPr marL="0" indent="0">
              <a:lnSpc>
                <a:spcPct val="80000"/>
              </a:lnSpc>
              <a:buClr>
                <a:srgbClr val="CC9900"/>
              </a:buClr>
              <a:buFont typeface="Wingdings" pitchFamily="2" charset="2"/>
              <a:buChar char="§"/>
              <a:defRPr/>
            </a:pPr>
            <a:r>
              <a:rPr lang="en-US" sz="3200" dirty="0">
                <a:solidFill>
                  <a:srgbClr val="FFFF99"/>
                </a:solidFill>
              </a:rPr>
              <a:t>   Professional Development</a:t>
            </a:r>
          </a:p>
          <a:p>
            <a:pPr marL="0" indent="0">
              <a:lnSpc>
                <a:spcPct val="80000"/>
              </a:lnSpc>
              <a:buClr>
                <a:srgbClr val="CC9900"/>
              </a:buClr>
              <a:buFont typeface="Wingdings" pitchFamily="2" charset="2"/>
              <a:buChar char="§"/>
              <a:defRPr/>
            </a:pPr>
            <a:r>
              <a:rPr lang="en-US" sz="3200" dirty="0">
                <a:solidFill>
                  <a:srgbClr val="FFFF99"/>
                </a:solidFill>
              </a:rPr>
              <a:t>   Parental/Community Involvement </a:t>
            </a:r>
          </a:p>
          <a:p>
            <a:pPr marL="0" indent="0">
              <a:lnSpc>
                <a:spcPct val="80000"/>
              </a:lnSpc>
              <a:buClr>
                <a:srgbClr val="CC9900"/>
              </a:buClr>
              <a:buFont typeface="Wingdings" pitchFamily="2" charset="2"/>
              <a:buChar char="§"/>
              <a:defRPr/>
            </a:pPr>
            <a:r>
              <a:rPr lang="en-US" sz="3200" dirty="0">
                <a:solidFill>
                  <a:srgbClr val="FFFF99"/>
                </a:solidFill>
              </a:rPr>
              <a:t>   Technology Deployment</a:t>
            </a:r>
          </a:p>
          <a:p>
            <a:pPr marL="0" indent="0">
              <a:lnSpc>
                <a:spcPct val="80000"/>
              </a:lnSpc>
              <a:defRPr/>
            </a:pPr>
            <a:r>
              <a:rPr lang="en-US" sz="3200" dirty="0">
                <a:solidFill>
                  <a:srgbClr val="FFFF99"/>
                </a:solidFill>
              </a:rPr>
              <a:t> </a:t>
            </a:r>
          </a:p>
          <a:p>
            <a:pPr marL="0" indent="0">
              <a:lnSpc>
                <a:spcPct val="80000"/>
              </a:lnSpc>
              <a:defRPr/>
            </a:pPr>
            <a:r>
              <a:rPr lang="en-US" sz="2800" dirty="0"/>
              <a:t> </a:t>
            </a:r>
          </a:p>
        </p:txBody>
      </p:sp>
      <p:pic>
        <p:nvPicPr>
          <p:cNvPr id="69636" name="Picture 6" descr="architect_reading_blueprints_lg_clr"/>
          <p:cNvPicPr>
            <a:picLocks noGrp="1" noChangeAspect="1" noChangeArrowheads="1" noCrop="1"/>
          </p:cNvPicPr>
          <p:nvPr>
            <p:ph sz="half" idx="2"/>
          </p:nvPr>
        </p:nvPicPr>
        <p:blipFill>
          <a:blip r:embed="rId2"/>
          <a:stretch>
            <a:fillRect/>
          </a:stretch>
        </p:blipFill>
        <p:spPr>
          <a:xfrm>
            <a:off x="7467600" y="4800600"/>
            <a:ext cx="1238250" cy="1609725"/>
          </a:xfrm>
        </p:spPr>
      </p:pic>
      <p:sp>
        <p:nvSpPr>
          <p:cNvPr id="107524" name="Text Box 4"/>
          <p:cNvSpPr txBox="1">
            <a:spLocks noChangeArrowheads="1"/>
          </p:cNvSpPr>
          <p:nvPr/>
        </p:nvSpPr>
        <p:spPr bwMode="auto">
          <a:xfrm rot="16200000">
            <a:off x="-2775743" y="3005931"/>
            <a:ext cx="6713538" cy="701675"/>
          </a:xfrm>
          <a:prstGeom prst="rect">
            <a:avLst/>
          </a:prstGeom>
          <a:noFill/>
          <a:ln w="12700" algn="ctr">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Section II: ACTION PLAN</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type="body" sz="half" idx="1"/>
          </p:nvPr>
        </p:nvSpPr>
        <p:spPr>
          <a:xfrm>
            <a:off x="1371600" y="533400"/>
            <a:ext cx="7162800" cy="5745163"/>
          </a:xfrm>
        </p:spPr>
        <p:txBody>
          <a:bodyPr/>
          <a:lstStyle/>
          <a:p>
            <a:pPr marL="0" indent="0">
              <a:lnSpc>
                <a:spcPct val="80000"/>
              </a:lnSpc>
              <a:defRPr/>
            </a:pPr>
            <a:endParaRPr lang="en-US" sz="2800" dirty="0"/>
          </a:p>
          <a:p>
            <a:pPr marL="0" indent="0">
              <a:lnSpc>
                <a:spcPct val="80000"/>
              </a:lnSpc>
              <a:defRPr/>
            </a:pPr>
            <a:r>
              <a:rPr lang="en-US" sz="5400" b="1" dirty="0">
                <a:solidFill>
                  <a:srgbClr val="CC9900"/>
                </a:solidFill>
              </a:rPr>
              <a:t>Action Plan</a:t>
            </a:r>
            <a:r>
              <a:rPr lang="en-US" dirty="0"/>
              <a:t>                           </a:t>
            </a:r>
          </a:p>
          <a:p>
            <a:pPr marL="0" indent="0">
              <a:lnSpc>
                <a:spcPct val="80000"/>
              </a:lnSpc>
              <a:defRPr/>
            </a:pPr>
            <a:r>
              <a:rPr lang="en-US" dirty="0" smtClean="0"/>
              <a:t>Strategies and Activities</a:t>
            </a:r>
            <a:endParaRPr lang="en-US" sz="2800" dirty="0"/>
          </a:p>
          <a:p>
            <a:pPr marL="0" indent="0">
              <a:lnSpc>
                <a:spcPct val="80000"/>
              </a:lnSpc>
              <a:defRPr/>
            </a:pPr>
            <a:endParaRPr lang="en-US" sz="2800" dirty="0"/>
          </a:p>
          <a:p>
            <a:pPr marL="0" indent="0">
              <a:lnSpc>
                <a:spcPct val="80000"/>
              </a:lnSpc>
              <a:buClr>
                <a:srgbClr val="CC9900"/>
              </a:buClr>
              <a:buFont typeface="Wingdings" pitchFamily="2" charset="2"/>
              <a:buChar char="§"/>
              <a:defRPr/>
            </a:pPr>
            <a:r>
              <a:rPr lang="en-US" sz="2800" dirty="0"/>
              <a:t>   </a:t>
            </a:r>
            <a:r>
              <a:rPr lang="en-US" dirty="0" smtClean="0">
                <a:solidFill>
                  <a:srgbClr val="FFFF99"/>
                </a:solidFill>
              </a:rPr>
              <a:t>Timeline </a:t>
            </a:r>
            <a:r>
              <a:rPr lang="en-US" sz="2800" dirty="0" smtClean="0">
                <a:solidFill>
                  <a:srgbClr val="FFFF99"/>
                </a:solidFill>
              </a:rPr>
              <a:t>(3 years- through 2012)</a:t>
            </a:r>
            <a:endParaRPr lang="en-US" dirty="0" smtClean="0">
              <a:solidFill>
                <a:srgbClr val="FFFF99"/>
              </a:solidFill>
            </a:endParaRPr>
          </a:p>
          <a:p>
            <a:pPr marL="0" indent="0">
              <a:lnSpc>
                <a:spcPct val="80000"/>
              </a:lnSpc>
              <a:buClr>
                <a:srgbClr val="CC9900"/>
              </a:buClr>
              <a:defRPr/>
            </a:pPr>
            <a:r>
              <a:rPr lang="en-US" dirty="0" smtClean="0">
                <a:solidFill>
                  <a:srgbClr val="FFFF99"/>
                </a:solidFill>
              </a:rPr>
              <a:t>   </a:t>
            </a:r>
          </a:p>
          <a:p>
            <a:pPr marL="0" indent="0">
              <a:lnSpc>
                <a:spcPct val="80000"/>
              </a:lnSpc>
              <a:buClr>
                <a:srgbClr val="CC9900"/>
              </a:buClr>
              <a:buFont typeface="Wingdings" pitchFamily="2" charset="2"/>
              <a:buChar char="§"/>
              <a:defRPr/>
            </a:pPr>
            <a:r>
              <a:rPr lang="en-US" dirty="0" smtClean="0">
                <a:solidFill>
                  <a:srgbClr val="FFFF99"/>
                </a:solidFill>
              </a:rPr>
              <a:t>   Budget</a:t>
            </a:r>
          </a:p>
          <a:p>
            <a:pPr marL="400050" lvl="1" indent="0">
              <a:lnSpc>
                <a:spcPct val="80000"/>
              </a:lnSpc>
              <a:buClr>
                <a:srgbClr val="CC9900"/>
              </a:buClr>
              <a:defRPr/>
            </a:pPr>
            <a:r>
              <a:rPr lang="en-US" dirty="0" smtClean="0">
                <a:solidFill>
                  <a:srgbClr val="FFFF99"/>
                </a:solidFill>
              </a:rPr>
              <a:t>Be sure to include E-rate amounts if </a:t>
            </a:r>
            <a:r>
              <a:rPr lang="en-US" dirty="0" smtClean="0">
                <a:solidFill>
                  <a:srgbClr val="FFFF99"/>
                </a:solidFill>
              </a:rPr>
              <a:t>applicable.</a:t>
            </a:r>
            <a:endParaRPr lang="en-US" dirty="0" smtClean="0">
              <a:solidFill>
                <a:srgbClr val="FFFF99"/>
              </a:solidFill>
            </a:endParaRPr>
          </a:p>
          <a:p>
            <a:pPr marL="0" indent="0">
              <a:lnSpc>
                <a:spcPct val="80000"/>
              </a:lnSpc>
              <a:buClr>
                <a:srgbClr val="CC9900"/>
              </a:buClr>
              <a:buFont typeface="Wingdings" pitchFamily="2" charset="2"/>
              <a:buChar char="§"/>
              <a:defRPr/>
            </a:pPr>
            <a:endParaRPr lang="en-US" sz="3200" dirty="0">
              <a:solidFill>
                <a:srgbClr val="FFFF99"/>
              </a:solidFill>
            </a:endParaRPr>
          </a:p>
          <a:p>
            <a:pPr marL="0" indent="0">
              <a:lnSpc>
                <a:spcPct val="80000"/>
              </a:lnSpc>
              <a:defRPr/>
            </a:pPr>
            <a:r>
              <a:rPr lang="en-US" sz="3200" dirty="0">
                <a:solidFill>
                  <a:srgbClr val="FFFF99"/>
                </a:solidFill>
              </a:rPr>
              <a:t> </a:t>
            </a:r>
          </a:p>
          <a:p>
            <a:pPr marL="0" indent="0">
              <a:lnSpc>
                <a:spcPct val="80000"/>
              </a:lnSpc>
              <a:defRPr/>
            </a:pPr>
            <a:r>
              <a:rPr lang="en-US" sz="2800" dirty="0"/>
              <a:t> </a:t>
            </a:r>
          </a:p>
        </p:txBody>
      </p:sp>
      <p:pic>
        <p:nvPicPr>
          <p:cNvPr id="69636" name="Picture 6" descr="architect_reading_blueprints_lg_clr"/>
          <p:cNvPicPr>
            <a:picLocks noGrp="1" noChangeAspect="1" noChangeArrowheads="1" noCrop="1"/>
          </p:cNvPicPr>
          <p:nvPr>
            <p:ph sz="half" idx="2"/>
          </p:nvPr>
        </p:nvPicPr>
        <p:blipFill>
          <a:blip r:embed="rId2"/>
          <a:stretch>
            <a:fillRect/>
          </a:stretch>
        </p:blipFill>
        <p:spPr>
          <a:xfrm>
            <a:off x="7543800" y="4876800"/>
            <a:ext cx="1238250" cy="1609725"/>
          </a:xfrm>
        </p:spPr>
      </p:pic>
      <p:sp>
        <p:nvSpPr>
          <p:cNvPr id="107524" name="Text Box 4"/>
          <p:cNvSpPr txBox="1">
            <a:spLocks noChangeArrowheads="1"/>
          </p:cNvSpPr>
          <p:nvPr/>
        </p:nvSpPr>
        <p:spPr bwMode="auto">
          <a:xfrm rot="16200000">
            <a:off x="-2775743" y="3005931"/>
            <a:ext cx="6713538" cy="701675"/>
          </a:xfrm>
          <a:prstGeom prst="rect">
            <a:avLst/>
          </a:prstGeom>
          <a:noFill/>
          <a:ln w="12700" algn="ctr">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Section II: ACTION PLAN</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sz="half" idx="1"/>
          </p:nvPr>
        </p:nvSpPr>
        <p:spPr>
          <a:xfrm>
            <a:off x="1371600" y="533400"/>
            <a:ext cx="7239000" cy="4525963"/>
          </a:xfrm>
        </p:spPr>
        <p:txBody>
          <a:bodyPr/>
          <a:lstStyle/>
          <a:p>
            <a:pPr marL="0" indent="0" eaLnBrk="1" hangingPunct="1">
              <a:defRPr/>
            </a:pPr>
            <a:endParaRPr lang="en-US" sz="3200" dirty="0" smtClean="0">
              <a:solidFill>
                <a:srgbClr val="FFFF99"/>
              </a:solidFill>
              <a:latin typeface="Anime Ace" pitchFamily="34" charset="0"/>
            </a:endParaRPr>
          </a:p>
          <a:p>
            <a:pPr marL="0" indent="0" eaLnBrk="1" hangingPunct="1">
              <a:defRPr/>
            </a:pPr>
            <a:r>
              <a:rPr lang="en-US" sz="4000" dirty="0" smtClean="0"/>
              <a:t>Part A </a:t>
            </a:r>
          </a:p>
          <a:p>
            <a:pPr marL="0" indent="0" eaLnBrk="1" hangingPunct="1">
              <a:defRPr/>
            </a:pPr>
            <a:endParaRPr lang="en-US" sz="5400" b="1" dirty="0" smtClean="0">
              <a:solidFill>
                <a:srgbClr val="CC9900"/>
              </a:solidFill>
            </a:endParaRPr>
          </a:p>
          <a:p>
            <a:pPr marL="0" indent="0" eaLnBrk="1" hangingPunct="1">
              <a:defRPr/>
            </a:pPr>
            <a:r>
              <a:rPr lang="en-US" sz="5400" b="1" dirty="0" smtClean="0">
                <a:solidFill>
                  <a:srgbClr val="CC9900"/>
                </a:solidFill>
              </a:rPr>
              <a:t>                 STATEMENT</a:t>
            </a:r>
            <a:endParaRPr lang="en-US" sz="4000" b="1" dirty="0" smtClean="0">
              <a:solidFill>
                <a:srgbClr val="CC9900"/>
              </a:solidFill>
            </a:endParaRPr>
          </a:p>
          <a:p>
            <a:pPr marL="0" indent="0" eaLnBrk="1" hangingPunct="1">
              <a:defRPr/>
            </a:pPr>
            <a:r>
              <a:rPr lang="en-US" sz="3200" dirty="0" smtClean="0"/>
              <a:t>	</a:t>
            </a:r>
          </a:p>
          <a:p>
            <a:pPr marL="0" indent="0" eaLnBrk="1" hangingPunct="1">
              <a:defRPr/>
            </a:pPr>
            <a:endParaRPr lang="en-US" sz="3200" dirty="0" smtClean="0"/>
          </a:p>
        </p:txBody>
      </p:sp>
      <p:pic>
        <p:nvPicPr>
          <p:cNvPr id="6" name="Picture 9" descr="bullseye_goal_hg_clr"/>
          <p:cNvPicPr>
            <a:picLocks noGrp="1" noChangeAspect="1" noChangeArrowheads="1" noCrop="1"/>
          </p:cNvPicPr>
          <p:nvPr>
            <p:ph sz="half" idx="2"/>
          </p:nvPr>
        </p:nvPicPr>
        <p:blipFill>
          <a:blip r:embed="rId2"/>
          <a:srcRect/>
          <a:stretch>
            <a:fillRect/>
          </a:stretch>
        </p:blipFill>
        <p:spPr>
          <a:xfrm>
            <a:off x="1828800" y="2895600"/>
            <a:ext cx="2362200" cy="885825"/>
          </a:xfrm>
        </p:spPr>
      </p:pic>
      <p:sp>
        <p:nvSpPr>
          <p:cNvPr id="67589" name="Text Box 5"/>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sz="half" idx="1"/>
          </p:nvPr>
        </p:nvSpPr>
        <p:spPr>
          <a:xfrm>
            <a:off x="1371600" y="533400"/>
            <a:ext cx="7239000" cy="4525963"/>
          </a:xfrm>
        </p:spPr>
        <p:txBody>
          <a:bodyPr/>
          <a:lstStyle/>
          <a:p>
            <a:pPr marL="0" indent="0" eaLnBrk="1" hangingPunct="1">
              <a:defRPr/>
            </a:pPr>
            <a:endParaRPr lang="en-US" sz="3200" dirty="0" smtClean="0">
              <a:solidFill>
                <a:srgbClr val="FFFF99"/>
              </a:solidFill>
              <a:latin typeface="Anime Ace" pitchFamily="34" charset="0"/>
            </a:endParaRPr>
          </a:p>
          <a:p>
            <a:pPr marL="0" indent="0" eaLnBrk="1" hangingPunct="1">
              <a:defRPr/>
            </a:pPr>
            <a:r>
              <a:rPr lang="en-US" sz="3200" dirty="0" smtClean="0"/>
              <a:t>Part B</a:t>
            </a:r>
          </a:p>
          <a:p>
            <a:pPr marL="0" indent="0" eaLnBrk="1" hangingPunct="1">
              <a:defRPr/>
            </a:pPr>
            <a:r>
              <a:rPr lang="en-US" sz="3200" dirty="0" smtClean="0"/>
              <a:t> </a:t>
            </a:r>
            <a:r>
              <a:rPr lang="en-US" sz="4000" b="1" dirty="0" smtClean="0">
                <a:solidFill>
                  <a:srgbClr val="FFC000"/>
                </a:solidFill>
              </a:rPr>
              <a:t>Curriculum and Instruction</a:t>
            </a:r>
          </a:p>
          <a:p>
            <a:pPr marL="0" indent="0" eaLnBrk="1" hangingPunct="1">
              <a:defRPr/>
            </a:pPr>
            <a:r>
              <a:rPr lang="en-US" sz="3200" dirty="0" smtClean="0"/>
              <a:t>	</a:t>
            </a:r>
          </a:p>
          <a:p>
            <a:pPr marL="0" indent="0" eaLnBrk="1" hangingPunct="1">
              <a:defRPr/>
            </a:pPr>
            <a:r>
              <a:rPr lang="en-US" dirty="0" smtClean="0"/>
              <a:t>Use conclusions from District Report Card Data, Attributes and Challenges Data, and Local Assessment Data to develop strategies.</a:t>
            </a:r>
          </a:p>
          <a:p>
            <a:pPr marL="0" indent="0" eaLnBrk="1" hangingPunct="1">
              <a:defRPr/>
            </a:pPr>
            <a:endParaRPr lang="en-US" sz="3200" dirty="0" smtClean="0"/>
          </a:p>
        </p:txBody>
      </p:sp>
      <p:pic>
        <p:nvPicPr>
          <p:cNvPr id="40964" name="Picture 8" descr="a_plus_lg_wht"/>
          <p:cNvPicPr>
            <a:picLocks noGrp="1" noChangeAspect="1" noChangeArrowheads="1" noCrop="1"/>
          </p:cNvPicPr>
          <p:nvPr>
            <p:ph sz="half" idx="2"/>
          </p:nvPr>
        </p:nvPicPr>
        <p:blipFill>
          <a:blip r:embed="rId2"/>
          <a:srcRect/>
          <a:stretch>
            <a:fillRect/>
          </a:stretch>
        </p:blipFill>
        <p:spPr>
          <a:xfrm>
            <a:off x="7772400" y="304800"/>
            <a:ext cx="1206500" cy="1447800"/>
          </a:xfrm>
        </p:spPr>
      </p:pic>
      <p:sp>
        <p:nvSpPr>
          <p:cNvPr id="67589" name="Text Box 5"/>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sz="half" idx="1"/>
          </p:nvPr>
        </p:nvSpPr>
        <p:spPr>
          <a:xfrm>
            <a:off x="1295400" y="381000"/>
            <a:ext cx="7620000" cy="4525963"/>
          </a:xfrm>
        </p:spPr>
        <p:txBody>
          <a:bodyPr/>
          <a:lstStyle/>
          <a:p>
            <a:pPr marL="0" indent="0">
              <a:lnSpc>
                <a:spcPct val="90000"/>
              </a:lnSpc>
              <a:defRPr/>
            </a:pPr>
            <a:endParaRPr lang="en-US" sz="3200" dirty="0">
              <a:solidFill>
                <a:srgbClr val="FFFF99"/>
              </a:solidFill>
              <a:latin typeface="Anime Ace" pitchFamily="34" charset="0"/>
            </a:endParaRPr>
          </a:p>
          <a:p>
            <a:pPr marL="0" indent="0" eaLnBrk="1" hangingPunct="1">
              <a:defRPr/>
            </a:pPr>
            <a:r>
              <a:rPr lang="en-US" dirty="0" smtClean="0"/>
              <a:t>Part B</a:t>
            </a:r>
          </a:p>
          <a:p>
            <a:pPr marL="0" indent="0" eaLnBrk="1" hangingPunct="1">
              <a:defRPr/>
            </a:pPr>
            <a:r>
              <a:rPr lang="en-US" sz="4000" b="1" dirty="0" smtClean="0">
                <a:solidFill>
                  <a:srgbClr val="FFC000"/>
                </a:solidFill>
              </a:rPr>
              <a:t>Curriculum and Instruction</a:t>
            </a:r>
          </a:p>
          <a:p>
            <a:pPr marL="0" indent="0">
              <a:lnSpc>
                <a:spcPct val="90000"/>
              </a:lnSpc>
              <a:defRPr/>
            </a:pPr>
            <a:endParaRPr lang="en-US" sz="1600" b="1" dirty="0">
              <a:solidFill>
                <a:srgbClr val="FFC000"/>
              </a:solidFill>
            </a:endParaRPr>
          </a:p>
          <a:p>
            <a:pPr marL="0" indent="0">
              <a:lnSpc>
                <a:spcPct val="90000"/>
              </a:lnSpc>
              <a:defRPr/>
            </a:pPr>
            <a:endParaRPr lang="en-US" sz="4000" b="1" dirty="0">
              <a:solidFill>
                <a:srgbClr val="CC9900"/>
              </a:solidFill>
            </a:endParaRPr>
          </a:p>
          <a:p>
            <a:pPr marL="0" indent="0">
              <a:lnSpc>
                <a:spcPct val="90000"/>
              </a:lnSpc>
              <a:defRPr/>
            </a:pPr>
            <a:r>
              <a:rPr lang="en-US" sz="4000" b="1" dirty="0">
                <a:solidFill>
                  <a:srgbClr val="FFFF99"/>
                </a:solidFill>
              </a:rPr>
              <a:t>Focus</a:t>
            </a:r>
            <a:r>
              <a:rPr lang="en-US" sz="4000" dirty="0"/>
              <a:t>: </a:t>
            </a:r>
            <a:r>
              <a:rPr lang="en-US" sz="4000" dirty="0" smtClean="0"/>
              <a:t>How can technology support your </a:t>
            </a:r>
            <a:r>
              <a:rPr lang="en-US" sz="4000" dirty="0" smtClean="0"/>
              <a:t>goal </a:t>
            </a:r>
            <a:r>
              <a:rPr lang="en-US" sz="4000" dirty="0" smtClean="0"/>
              <a:t>for increasing student achievement in your identified area(s)?</a:t>
            </a:r>
            <a:endParaRPr lang="en-US" sz="3200" dirty="0"/>
          </a:p>
          <a:p>
            <a:pPr marL="0" indent="0">
              <a:lnSpc>
                <a:spcPct val="90000"/>
              </a:lnSpc>
              <a:defRPr/>
            </a:pPr>
            <a:endParaRPr lang="en-US" sz="3200" dirty="0"/>
          </a:p>
        </p:txBody>
      </p:sp>
      <p:pic>
        <p:nvPicPr>
          <p:cNvPr id="70660" name="Picture 8" descr="a_plus_lg_wht"/>
          <p:cNvPicPr>
            <a:picLocks noGrp="1" noChangeAspect="1" noChangeArrowheads="1" noCrop="1"/>
          </p:cNvPicPr>
          <p:nvPr>
            <p:ph sz="half" idx="2"/>
          </p:nvPr>
        </p:nvPicPr>
        <p:blipFill>
          <a:blip r:embed="rId2"/>
          <a:stretch>
            <a:fillRect/>
          </a:stretch>
        </p:blipFill>
        <p:spPr>
          <a:xfrm>
            <a:off x="7924800" y="533400"/>
            <a:ext cx="819150" cy="982980"/>
          </a:xfrm>
        </p:spPr>
      </p:pic>
      <p:sp>
        <p:nvSpPr>
          <p:cNvPr id="67589" name="Text Box 5"/>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sz="half" idx="1"/>
          </p:nvPr>
        </p:nvSpPr>
        <p:spPr>
          <a:xfrm>
            <a:off x="1295400" y="685800"/>
            <a:ext cx="7696200" cy="4525963"/>
          </a:xfrm>
        </p:spPr>
        <p:txBody>
          <a:bodyPr/>
          <a:lstStyle/>
          <a:p>
            <a:pPr marL="0" indent="0" eaLnBrk="1" hangingPunct="1">
              <a:lnSpc>
                <a:spcPct val="90000"/>
              </a:lnSpc>
              <a:defRPr/>
            </a:pPr>
            <a:r>
              <a:rPr lang="en-US" dirty="0" smtClean="0"/>
              <a:t>Part C</a:t>
            </a:r>
          </a:p>
          <a:p>
            <a:pPr marL="0" indent="0" eaLnBrk="1" hangingPunct="1">
              <a:lnSpc>
                <a:spcPct val="90000"/>
              </a:lnSpc>
              <a:defRPr/>
            </a:pPr>
            <a:r>
              <a:rPr lang="en-US" sz="4000" b="1" dirty="0" smtClean="0">
                <a:solidFill>
                  <a:srgbClr val="FFC000"/>
                </a:solidFill>
              </a:rPr>
              <a:t>Professional Development</a:t>
            </a:r>
          </a:p>
          <a:p>
            <a:pPr marL="0" indent="0" eaLnBrk="1" hangingPunct="1">
              <a:lnSpc>
                <a:spcPct val="90000"/>
              </a:lnSpc>
              <a:defRPr/>
            </a:pPr>
            <a:endParaRPr lang="en-US" sz="3200" b="1" dirty="0" smtClean="0">
              <a:solidFill>
                <a:srgbClr val="CC9900"/>
              </a:solidFill>
            </a:endParaRPr>
          </a:p>
          <a:p>
            <a:pPr marL="0" indent="0" eaLnBrk="1" hangingPunct="1">
              <a:lnSpc>
                <a:spcPct val="90000"/>
              </a:lnSpc>
              <a:defRPr/>
            </a:pPr>
            <a:endParaRPr lang="en-US" dirty="0" smtClean="0"/>
          </a:p>
          <a:p>
            <a:pPr marL="0" indent="0" eaLnBrk="1" hangingPunct="1">
              <a:lnSpc>
                <a:spcPct val="90000"/>
              </a:lnSpc>
              <a:defRPr/>
            </a:pPr>
            <a:r>
              <a:rPr lang="en-US" sz="4000" dirty="0" smtClean="0"/>
              <a:t>Use conclusions </a:t>
            </a:r>
          </a:p>
          <a:p>
            <a:pPr marL="0" indent="0" eaLnBrk="1" hangingPunct="1">
              <a:lnSpc>
                <a:spcPct val="90000"/>
              </a:lnSpc>
              <a:defRPr/>
            </a:pPr>
            <a:r>
              <a:rPr lang="en-US" sz="4000" dirty="0" smtClean="0"/>
              <a:t>from Educator Qualifications</a:t>
            </a:r>
          </a:p>
          <a:p>
            <a:pPr marL="0" indent="0" eaLnBrk="1" hangingPunct="1">
              <a:lnSpc>
                <a:spcPct val="90000"/>
              </a:lnSpc>
              <a:defRPr/>
            </a:pPr>
            <a:r>
              <a:rPr lang="en-US" sz="4000" dirty="0" smtClean="0"/>
              <a:t> and  Professional Growth Data.</a:t>
            </a:r>
          </a:p>
          <a:p>
            <a:pPr marL="0" indent="0" eaLnBrk="1" hangingPunct="1">
              <a:lnSpc>
                <a:spcPct val="90000"/>
              </a:lnSpc>
              <a:defRPr/>
            </a:pPr>
            <a:endParaRPr lang="en-US" dirty="0" smtClean="0"/>
          </a:p>
        </p:txBody>
      </p:sp>
      <p:sp>
        <p:nvSpPr>
          <p:cNvPr id="68612"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pic>
        <p:nvPicPr>
          <p:cNvPr id="4" name="Picture 5" descr="C:\Documents and Settings\pfurlano\Temporary Internet Files\Content.IE5\TD8TBPVQ\MCj04349010000[1].png"/>
          <p:cNvPicPr>
            <a:picLocks noChangeAspect="1" noChangeArrowheads="1"/>
          </p:cNvPicPr>
          <p:nvPr/>
        </p:nvPicPr>
        <p:blipFill>
          <a:blip r:embed="rId2"/>
          <a:srcRect/>
          <a:stretch>
            <a:fillRect/>
          </a:stretch>
        </p:blipFill>
        <p:spPr bwMode="auto">
          <a:xfrm>
            <a:off x="7543800" y="5257800"/>
            <a:ext cx="16002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sz="half" idx="1"/>
          </p:nvPr>
        </p:nvSpPr>
        <p:spPr>
          <a:xfrm>
            <a:off x="1295400" y="609600"/>
            <a:ext cx="7620000" cy="4525963"/>
          </a:xfrm>
        </p:spPr>
        <p:txBody>
          <a:bodyPr/>
          <a:lstStyle/>
          <a:p>
            <a:pPr marL="0" indent="0">
              <a:lnSpc>
                <a:spcPct val="90000"/>
              </a:lnSpc>
              <a:defRPr/>
            </a:pPr>
            <a:r>
              <a:rPr lang="en-US" sz="4000" dirty="0"/>
              <a:t>Part C</a:t>
            </a:r>
            <a:endParaRPr lang="en-US" sz="4000" b="1" dirty="0">
              <a:solidFill>
                <a:srgbClr val="CC9900"/>
              </a:solidFill>
            </a:endParaRPr>
          </a:p>
          <a:p>
            <a:pPr marL="0" indent="0">
              <a:lnSpc>
                <a:spcPct val="90000"/>
              </a:lnSpc>
              <a:defRPr/>
            </a:pPr>
            <a:r>
              <a:rPr lang="en-US" sz="4000" b="1" dirty="0">
                <a:solidFill>
                  <a:srgbClr val="CC9900"/>
                </a:solidFill>
              </a:rPr>
              <a:t>Professional Development</a:t>
            </a:r>
          </a:p>
          <a:p>
            <a:pPr marL="0" indent="0">
              <a:lnSpc>
                <a:spcPct val="90000"/>
              </a:lnSpc>
              <a:defRPr/>
            </a:pPr>
            <a:endParaRPr lang="en-US" sz="4000" b="1" dirty="0"/>
          </a:p>
          <a:p>
            <a:pPr marL="0" indent="0">
              <a:lnSpc>
                <a:spcPct val="90000"/>
              </a:lnSpc>
              <a:defRPr/>
            </a:pPr>
            <a:r>
              <a:rPr lang="en-US" sz="4000" b="1" dirty="0">
                <a:solidFill>
                  <a:srgbClr val="FFFF99"/>
                </a:solidFill>
              </a:rPr>
              <a:t>Focus</a:t>
            </a:r>
            <a:r>
              <a:rPr lang="en-US" sz="4000" dirty="0"/>
              <a:t>: </a:t>
            </a:r>
            <a:r>
              <a:rPr lang="en-US" sz="4000" dirty="0" smtClean="0"/>
              <a:t>What professional development activities will be needed to support the technology you will use/acquire to increase student achievement?</a:t>
            </a:r>
            <a:endParaRPr lang="en-US" sz="4000" dirty="0"/>
          </a:p>
          <a:p>
            <a:pPr marL="0" indent="0">
              <a:lnSpc>
                <a:spcPct val="90000"/>
              </a:lnSpc>
              <a:defRPr/>
            </a:pPr>
            <a:endParaRPr lang="en-US" sz="3200" u="sng" dirty="0"/>
          </a:p>
          <a:p>
            <a:pPr marL="0" indent="0">
              <a:lnSpc>
                <a:spcPct val="90000"/>
              </a:lnSpc>
              <a:defRPr/>
            </a:pPr>
            <a:endParaRPr lang="en-US" u="sng" dirty="0"/>
          </a:p>
          <a:p>
            <a:pPr marL="0" indent="0">
              <a:lnSpc>
                <a:spcPct val="90000"/>
              </a:lnSpc>
              <a:defRPr/>
            </a:pPr>
            <a:endParaRPr lang="en-US" u="sng" dirty="0"/>
          </a:p>
        </p:txBody>
      </p:sp>
      <p:sp>
        <p:nvSpPr>
          <p:cNvPr id="68612"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pic>
        <p:nvPicPr>
          <p:cNvPr id="47108" name="Picture 5" descr="C:\Documents and Settings\pfurlano\Temporary Internet Files\Content.IE5\TD8TBPVQ\MCj04349010000[1].png"/>
          <p:cNvPicPr>
            <a:picLocks noChangeAspect="1" noChangeArrowheads="1"/>
          </p:cNvPicPr>
          <p:nvPr/>
        </p:nvPicPr>
        <p:blipFill>
          <a:blip r:embed="rId2"/>
          <a:srcRect/>
          <a:stretch>
            <a:fillRect/>
          </a:stretch>
        </p:blipFill>
        <p:spPr bwMode="auto">
          <a:xfrm>
            <a:off x="7543800" y="5257800"/>
            <a:ext cx="16002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sz="half" idx="4294967295"/>
          </p:nvPr>
        </p:nvSpPr>
        <p:spPr>
          <a:xfrm>
            <a:off x="1295400" y="609600"/>
            <a:ext cx="7620000" cy="5867400"/>
          </a:xfrm>
          <a:effectLst>
            <a:glow rad="63500">
              <a:schemeClr val="accent1">
                <a:satMod val="175000"/>
                <a:alpha val="40000"/>
              </a:schemeClr>
            </a:glow>
            <a:outerShdw dist="35921" dir="2700000" algn="ctr" rotWithShape="0">
              <a:schemeClr val="tx1"/>
            </a:outerShdw>
          </a:effectLst>
        </p:spPr>
        <p:txBody>
          <a:bodyPr/>
          <a:lstStyle/>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Gain an understanding of the tech plan criteria.</a:t>
            </a: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24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Verify that you have developed a basic/draft technology plan to comply with E-Rate requirements. </a:t>
            </a:r>
            <a:r>
              <a:rPr lang="en-US" sz="2800" i="1" dirty="0" smtClean="0">
                <a:solidFill>
                  <a:srgbClr val="FFFF66"/>
                </a:solidFill>
              </a:rPr>
              <a:t>(if applicable)</a:t>
            </a:r>
            <a:endParaRPr lang="en-US" sz="4800" i="1"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8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800" dirty="0" smtClean="0">
              <a:solidFill>
                <a:srgbClr val="FFFF66"/>
              </a:solidFill>
            </a:endParaRPr>
          </a:p>
          <a:p>
            <a:pPr marL="609600" indent="-609600" eaLnBrk="1" hangingPunct="1">
              <a:lnSpc>
                <a:spcPct val="90000"/>
              </a:lnSpc>
              <a:spcBef>
                <a:spcPct val="0"/>
              </a:spcBef>
              <a:spcAft>
                <a:spcPct val="40000"/>
              </a:spcAft>
              <a:buClr>
                <a:srgbClr val="66FF33"/>
              </a:buClr>
              <a:buFont typeface="Wingdings" pitchFamily="2" charset="2"/>
              <a:buChar char="ü"/>
              <a:defRPr/>
            </a:pPr>
            <a:endParaRPr lang="en-US" sz="4000" dirty="0" smtClean="0">
              <a:solidFill>
                <a:srgbClr val="FFFF66"/>
              </a:solidFill>
            </a:endParaRPr>
          </a:p>
        </p:txBody>
      </p:sp>
      <p:pic>
        <p:nvPicPr>
          <p:cNvPr id="44036" name="Picture 4" descr="target"/>
          <p:cNvPicPr>
            <a:picLocks noGrp="1" noChangeAspect="1" noChangeArrowheads="1" noCrop="1"/>
          </p:cNvPicPr>
          <p:nvPr>
            <p:ph sz="half" idx="4294967295"/>
          </p:nvPr>
        </p:nvPicPr>
        <p:blipFill>
          <a:blip r:embed="rId2"/>
          <a:srcRect/>
          <a:stretch>
            <a:fillRect/>
          </a:stretch>
        </p:blipFill>
        <p:spPr>
          <a:xfrm>
            <a:off x="0" y="228600"/>
            <a:ext cx="1447800" cy="1447800"/>
          </a:xfrm>
        </p:spPr>
      </p:pic>
      <p:sp>
        <p:nvSpPr>
          <p:cNvPr id="44037" name="Text Box 5"/>
          <p:cNvSpPr txBox="1">
            <a:spLocks noChangeArrowheads="1"/>
          </p:cNvSpPr>
          <p:nvPr/>
        </p:nvSpPr>
        <p:spPr bwMode="auto">
          <a:xfrm rot="16200000">
            <a:off x="-2807494" y="23502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a:solidFill>
                  <a:schemeClr val="accent2"/>
                </a:solidFill>
                <a:effectLst>
                  <a:outerShdw blurRad="38100" dist="38100" dir="2700000" algn="tl">
                    <a:srgbClr val="000000"/>
                  </a:outerShdw>
                </a:effectLst>
                <a:latin typeface="Berlin Sans FB" pitchFamily="34" charset="0"/>
              </a:rPr>
              <a:t>TARGETS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idx="1"/>
          </p:nvPr>
        </p:nvSpPr>
        <p:spPr>
          <a:xfrm>
            <a:off x="1371600" y="762000"/>
            <a:ext cx="7772400" cy="4525963"/>
          </a:xfrm>
        </p:spPr>
        <p:txBody>
          <a:bodyPr/>
          <a:lstStyle/>
          <a:p>
            <a:pPr eaLnBrk="1" hangingPunct="1">
              <a:defRPr/>
            </a:pPr>
            <a:r>
              <a:rPr lang="en-US" dirty="0" smtClean="0"/>
              <a:t>Part D</a:t>
            </a:r>
          </a:p>
          <a:p>
            <a:pPr eaLnBrk="1" hangingPunct="1">
              <a:defRPr/>
            </a:pPr>
            <a:r>
              <a:rPr lang="en-US" b="1" dirty="0" smtClean="0">
                <a:solidFill>
                  <a:srgbClr val="FFC000"/>
                </a:solidFill>
              </a:rPr>
              <a:t>Parental/Community Involvement</a:t>
            </a:r>
          </a:p>
          <a:p>
            <a:pPr eaLnBrk="1" hangingPunct="1">
              <a:defRPr/>
            </a:pPr>
            <a:endParaRPr lang="en-US" b="1" dirty="0" smtClean="0">
              <a:solidFill>
                <a:srgbClr val="CC9900"/>
              </a:solidFill>
            </a:endParaRPr>
          </a:p>
          <a:p>
            <a:pPr eaLnBrk="1" hangingPunct="1">
              <a:defRPr/>
            </a:pPr>
            <a:r>
              <a:rPr lang="en-US" dirty="0" smtClean="0"/>
              <a:t>	</a:t>
            </a:r>
            <a:r>
              <a:rPr lang="en-US" sz="4000" dirty="0" smtClean="0"/>
              <a:t>Use conclusions from Parent Community Involvement Data</a:t>
            </a:r>
          </a:p>
        </p:txBody>
      </p:sp>
      <p:sp>
        <p:nvSpPr>
          <p:cNvPr id="69636"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pic>
        <p:nvPicPr>
          <p:cNvPr id="48132" name="Picture 5" descr="C:\Documents and Settings\pfurlano\Temporary Internet Files\Content.IE5\WNMNORFZ\MCj04396130000[1].png"/>
          <p:cNvPicPr>
            <a:picLocks noChangeAspect="1" noChangeArrowheads="1"/>
          </p:cNvPicPr>
          <p:nvPr/>
        </p:nvPicPr>
        <p:blipFill>
          <a:blip r:embed="rId2"/>
          <a:srcRect/>
          <a:stretch>
            <a:fillRect/>
          </a:stretch>
        </p:blipFill>
        <p:spPr bwMode="auto">
          <a:xfrm>
            <a:off x="7162800" y="4724400"/>
            <a:ext cx="1649413" cy="1814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sz="half" idx="1"/>
          </p:nvPr>
        </p:nvSpPr>
        <p:spPr>
          <a:xfrm>
            <a:off x="1371600" y="685800"/>
            <a:ext cx="7315200" cy="5287963"/>
          </a:xfrm>
        </p:spPr>
        <p:txBody>
          <a:bodyPr/>
          <a:lstStyle/>
          <a:p>
            <a:pPr marL="0" indent="0">
              <a:defRPr/>
            </a:pPr>
            <a:r>
              <a:rPr lang="en-US" sz="3200" dirty="0"/>
              <a:t>Part D</a:t>
            </a:r>
            <a:r>
              <a:rPr lang="en-US" sz="3200" b="1" dirty="0">
                <a:solidFill>
                  <a:srgbClr val="CC9900"/>
                </a:solidFill>
              </a:rPr>
              <a:t> </a:t>
            </a:r>
          </a:p>
          <a:p>
            <a:pPr marL="0" indent="0">
              <a:defRPr/>
            </a:pPr>
            <a:r>
              <a:rPr lang="en-US" sz="4000" b="1" dirty="0">
                <a:solidFill>
                  <a:srgbClr val="CC9900"/>
                </a:solidFill>
              </a:rPr>
              <a:t>Parental/Community Involvement</a:t>
            </a:r>
          </a:p>
          <a:p>
            <a:pPr marL="0" indent="0">
              <a:defRPr/>
            </a:pPr>
            <a:endParaRPr lang="en-US" sz="3200" b="1" dirty="0">
              <a:solidFill>
                <a:srgbClr val="CC9900"/>
              </a:solidFill>
            </a:endParaRPr>
          </a:p>
          <a:p>
            <a:pPr marL="0" indent="0">
              <a:defRPr/>
            </a:pPr>
            <a:r>
              <a:rPr lang="en-US" sz="3200" b="1" dirty="0">
                <a:solidFill>
                  <a:srgbClr val="FFFF99"/>
                </a:solidFill>
              </a:rPr>
              <a:t>Focus</a:t>
            </a:r>
            <a:r>
              <a:rPr lang="en-US" sz="3200" dirty="0"/>
              <a:t>: </a:t>
            </a:r>
            <a:r>
              <a:rPr lang="en-US" dirty="0"/>
              <a:t>Increased communication with parents and how parent </a:t>
            </a:r>
          </a:p>
          <a:p>
            <a:pPr marL="0" indent="0">
              <a:defRPr/>
            </a:pPr>
            <a:r>
              <a:rPr lang="en-US" dirty="0"/>
              <a:t>will be informed of </a:t>
            </a:r>
          </a:p>
          <a:p>
            <a:pPr marL="0" indent="0">
              <a:defRPr/>
            </a:pPr>
            <a:r>
              <a:rPr lang="en-US" dirty="0"/>
              <a:t>technology used.</a:t>
            </a:r>
          </a:p>
        </p:txBody>
      </p:sp>
      <p:pic>
        <p:nvPicPr>
          <p:cNvPr id="72708" name="Picture 6" descr="francis_telling_a_lie_with_fingers_crossed_hg_clr_st"/>
          <p:cNvPicPr>
            <a:picLocks noGrp="1" noChangeAspect="1" noChangeArrowheads="1"/>
          </p:cNvPicPr>
          <p:nvPr>
            <p:ph sz="half" idx="2"/>
          </p:nvPr>
        </p:nvPicPr>
        <p:blipFill>
          <a:blip r:embed="rId2"/>
          <a:stretch>
            <a:fillRect/>
          </a:stretch>
        </p:blipFill>
        <p:spPr>
          <a:xfrm>
            <a:off x="7010400" y="4239682"/>
            <a:ext cx="2133600" cy="2370667"/>
          </a:xfrm>
        </p:spPr>
      </p:pic>
      <p:sp>
        <p:nvSpPr>
          <p:cNvPr id="69636"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body" sz="half" idx="1"/>
          </p:nvPr>
        </p:nvSpPr>
        <p:spPr>
          <a:xfrm>
            <a:off x="1295400" y="838200"/>
            <a:ext cx="7391400" cy="5410200"/>
          </a:xfrm>
        </p:spPr>
        <p:txBody>
          <a:bodyPr/>
          <a:lstStyle/>
          <a:p>
            <a:pPr marL="0" indent="0">
              <a:defRPr/>
            </a:pPr>
            <a:r>
              <a:rPr lang="en-US" sz="3200" dirty="0"/>
              <a:t>Part E</a:t>
            </a:r>
          </a:p>
          <a:p>
            <a:pPr marL="0" indent="0">
              <a:defRPr/>
            </a:pPr>
            <a:r>
              <a:rPr lang="en-US" sz="3200" b="1" dirty="0">
                <a:solidFill>
                  <a:srgbClr val="CC9900"/>
                </a:solidFill>
              </a:rPr>
              <a:t> </a:t>
            </a:r>
            <a:r>
              <a:rPr lang="en-US" sz="4000" b="1" dirty="0">
                <a:solidFill>
                  <a:srgbClr val="CC9900"/>
                </a:solidFill>
              </a:rPr>
              <a:t>Technology Deployment</a:t>
            </a:r>
          </a:p>
          <a:p>
            <a:pPr marL="0" indent="0">
              <a:defRPr/>
            </a:pPr>
            <a:endParaRPr lang="en-US" dirty="0"/>
          </a:p>
        </p:txBody>
      </p:sp>
      <p:pic>
        <p:nvPicPr>
          <p:cNvPr id="73733" name="Picture 6" descr="tech_frustrated_smoking_computer_hg_clr"/>
          <p:cNvPicPr>
            <a:picLocks noGrp="1" noChangeAspect="1" noChangeArrowheads="1" noCrop="1"/>
          </p:cNvPicPr>
          <p:nvPr>
            <p:ph sz="half" idx="2"/>
          </p:nvPr>
        </p:nvPicPr>
        <p:blipFill>
          <a:blip r:embed="rId2"/>
          <a:stretch>
            <a:fillRect/>
          </a:stretch>
        </p:blipFill>
        <p:spPr>
          <a:xfrm>
            <a:off x="6790072" y="4267200"/>
            <a:ext cx="2353927" cy="2590800"/>
          </a:xfrm>
        </p:spPr>
      </p:pic>
      <p:sp>
        <p:nvSpPr>
          <p:cNvPr id="118787" name="Text Box 3"/>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
        <p:nvSpPr>
          <p:cNvPr id="118789" name="Rectangle 5"/>
          <p:cNvSpPr>
            <a:spLocks noChangeArrowheads="1"/>
          </p:cNvSpPr>
          <p:nvPr/>
        </p:nvSpPr>
        <p:spPr bwMode="auto">
          <a:xfrm>
            <a:off x="1371600" y="2590800"/>
            <a:ext cx="7064375" cy="1920875"/>
          </a:xfrm>
          <a:prstGeom prst="rect">
            <a:avLst/>
          </a:prstGeom>
          <a:noFill/>
          <a:ln w="9525">
            <a:noFill/>
            <a:miter lim="800000"/>
            <a:headEnd/>
            <a:tailEnd/>
          </a:ln>
        </p:spPr>
        <p:txBody>
          <a:bodyPr>
            <a:spAutoFit/>
          </a:bodyPr>
          <a:lstStyle/>
          <a:p>
            <a:pPr>
              <a:spcBef>
                <a:spcPct val="20000"/>
              </a:spcBef>
              <a:buFont typeface="Wingdings" pitchFamily="2" charset="2"/>
              <a:buNone/>
            </a:pPr>
            <a:r>
              <a:rPr lang="en-US" sz="3600" b="1" dirty="0">
                <a:solidFill>
                  <a:srgbClr val="FFFF99"/>
                </a:solidFill>
                <a:latin typeface="Berlin Sans FB" pitchFamily="34" charset="0"/>
              </a:rPr>
              <a:t>Focus</a:t>
            </a:r>
            <a:r>
              <a:rPr lang="en-US" sz="3600" dirty="0">
                <a:solidFill>
                  <a:srgbClr val="FFFF99"/>
                </a:solidFill>
                <a:latin typeface="Berlin Sans FB" pitchFamily="34" charset="0"/>
              </a:rPr>
              <a:t>: </a:t>
            </a:r>
            <a:r>
              <a:rPr lang="en-US" sz="4000" dirty="0">
                <a:solidFill>
                  <a:schemeClr val="bg1"/>
                </a:solidFill>
                <a:latin typeface="Berlin Sans FB" pitchFamily="34" charset="0"/>
              </a:rPr>
              <a:t>Acquisition, utilization and reliable access to </a:t>
            </a:r>
            <a:r>
              <a:rPr lang="en-US" sz="4000" dirty="0" smtClean="0">
                <a:solidFill>
                  <a:schemeClr val="bg1"/>
                </a:solidFill>
                <a:latin typeface="Berlin Sans FB" pitchFamily="34" charset="0"/>
              </a:rPr>
              <a:t>appropriate technologies.</a:t>
            </a:r>
            <a:endParaRPr lang="en-US" sz="4000" dirty="0">
              <a:solidFill>
                <a:schemeClr val="bg1"/>
              </a:solidFill>
              <a:latin typeface="Berlin Sans FB"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idx="1"/>
          </p:nvPr>
        </p:nvSpPr>
        <p:spPr>
          <a:xfrm>
            <a:off x="1219200" y="685800"/>
            <a:ext cx="7772400" cy="5029200"/>
          </a:xfrm>
        </p:spPr>
        <p:txBody>
          <a:bodyPr/>
          <a:lstStyle/>
          <a:p>
            <a:pPr eaLnBrk="1" hangingPunct="1">
              <a:lnSpc>
                <a:spcPct val="90000"/>
              </a:lnSpc>
              <a:defRPr/>
            </a:pPr>
            <a:r>
              <a:rPr lang="en-US" sz="3200" dirty="0" smtClean="0"/>
              <a:t>Part E</a:t>
            </a:r>
          </a:p>
          <a:p>
            <a:pPr eaLnBrk="1" hangingPunct="1">
              <a:lnSpc>
                <a:spcPct val="90000"/>
              </a:lnSpc>
              <a:defRPr/>
            </a:pPr>
            <a:r>
              <a:rPr lang="en-US" b="1" dirty="0" smtClean="0">
                <a:solidFill>
                  <a:srgbClr val="FFC000"/>
                </a:solidFill>
              </a:rPr>
              <a:t>Technology Deployment</a:t>
            </a:r>
          </a:p>
          <a:p>
            <a:pPr eaLnBrk="1" hangingPunct="1">
              <a:lnSpc>
                <a:spcPct val="90000"/>
              </a:lnSpc>
              <a:defRPr/>
            </a:pPr>
            <a:endParaRPr lang="en-US" dirty="0" smtClean="0"/>
          </a:p>
          <a:p>
            <a:pPr eaLnBrk="1" hangingPunct="1">
              <a:lnSpc>
                <a:spcPct val="90000"/>
              </a:lnSpc>
              <a:defRPr/>
            </a:pPr>
            <a:r>
              <a:rPr lang="en-US" dirty="0" smtClean="0"/>
              <a:t>Use conclusions from Budget Analysis, Tech Deployment, and Inventory Data.</a:t>
            </a:r>
          </a:p>
          <a:p>
            <a:pPr eaLnBrk="1" hangingPunct="1">
              <a:lnSpc>
                <a:spcPct val="90000"/>
              </a:lnSpc>
              <a:defRPr/>
            </a:pPr>
            <a:endParaRPr lang="en-US" dirty="0" smtClean="0"/>
          </a:p>
          <a:p>
            <a:pPr eaLnBrk="1" hangingPunct="1">
              <a:lnSpc>
                <a:spcPct val="90000"/>
              </a:lnSpc>
              <a:defRPr/>
            </a:pPr>
            <a:r>
              <a:rPr lang="en-US" dirty="0" smtClean="0"/>
              <a:t>Include, technical support, redeployment and </a:t>
            </a:r>
            <a:r>
              <a:rPr lang="en-US" b="1" dirty="0" smtClean="0">
                <a:solidFill>
                  <a:srgbClr val="FFC000"/>
                </a:solidFill>
              </a:rPr>
              <a:t>ALL</a:t>
            </a:r>
            <a:r>
              <a:rPr lang="en-US" dirty="0" smtClean="0"/>
              <a:t> E-rate supported purchases.</a:t>
            </a:r>
          </a:p>
        </p:txBody>
      </p:sp>
      <p:sp>
        <p:nvSpPr>
          <p:cNvPr id="118787" name="Text Box 3"/>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pic>
        <p:nvPicPr>
          <p:cNvPr id="51204" name="Picture 4" descr="MCj04316320000[1]"/>
          <p:cNvPicPr>
            <a:picLocks noChangeAspect="1" noChangeArrowheads="1"/>
          </p:cNvPicPr>
          <p:nvPr/>
        </p:nvPicPr>
        <p:blipFill>
          <a:blip r:embed="rId2"/>
          <a:srcRect/>
          <a:stretch>
            <a:fillRect/>
          </a:stretch>
        </p:blipFill>
        <p:spPr bwMode="auto">
          <a:xfrm>
            <a:off x="7429500" y="5143500"/>
            <a:ext cx="1714500" cy="171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body" sz="half" idx="1"/>
          </p:nvPr>
        </p:nvSpPr>
        <p:spPr>
          <a:xfrm>
            <a:off x="1371600" y="381000"/>
            <a:ext cx="7772400" cy="6049963"/>
          </a:xfrm>
        </p:spPr>
        <p:txBody>
          <a:bodyPr/>
          <a:lstStyle/>
          <a:p>
            <a:pPr eaLnBrk="1" hangingPunct="1">
              <a:lnSpc>
                <a:spcPct val="90000"/>
              </a:lnSpc>
              <a:defRPr/>
            </a:pPr>
            <a:r>
              <a:rPr lang="en-US" sz="2800" dirty="0" smtClean="0"/>
              <a:t>Part E </a:t>
            </a:r>
          </a:p>
          <a:p>
            <a:pPr eaLnBrk="1" hangingPunct="1">
              <a:lnSpc>
                <a:spcPct val="90000"/>
              </a:lnSpc>
              <a:defRPr/>
            </a:pPr>
            <a:r>
              <a:rPr lang="en-US" sz="4000" b="1" dirty="0" smtClean="0">
                <a:solidFill>
                  <a:srgbClr val="FFC000"/>
                </a:solidFill>
              </a:rPr>
              <a:t>Technology Deployment</a:t>
            </a:r>
          </a:p>
          <a:p>
            <a:pPr marL="685800" indent="-685800">
              <a:defRPr/>
            </a:pPr>
            <a:endParaRPr lang="en-US" sz="3200" dirty="0" smtClean="0"/>
          </a:p>
          <a:p>
            <a:pPr marL="685800" indent="-685800">
              <a:defRPr/>
            </a:pPr>
            <a:r>
              <a:rPr lang="en-US" sz="3200" dirty="0" smtClean="0"/>
              <a:t>What technology do you need to use/purchase to support your C &amp; I, PD and P/C strategies?</a:t>
            </a:r>
          </a:p>
          <a:p>
            <a:pPr marL="685800" indent="-685800">
              <a:defRPr/>
            </a:pPr>
            <a:endParaRPr lang="en-US" sz="2800" dirty="0"/>
          </a:p>
          <a:p>
            <a:pPr marL="685800" indent="-685800">
              <a:buClr>
                <a:srgbClr val="F8B700"/>
              </a:buClr>
              <a:buFont typeface="Wingdings" pitchFamily="2" charset="2"/>
              <a:buChar char="§"/>
              <a:defRPr/>
            </a:pPr>
            <a:r>
              <a:rPr lang="en-US" sz="3200" dirty="0">
                <a:solidFill>
                  <a:srgbClr val="FFFF66"/>
                </a:solidFill>
              </a:rPr>
              <a:t>Hardware</a:t>
            </a:r>
          </a:p>
          <a:p>
            <a:pPr marL="685800" indent="-685800">
              <a:buClr>
                <a:srgbClr val="F8B700"/>
              </a:buClr>
              <a:buFont typeface="Wingdings" pitchFamily="2" charset="2"/>
              <a:buChar char="§"/>
              <a:defRPr/>
            </a:pPr>
            <a:r>
              <a:rPr lang="en-US" sz="3200" dirty="0">
                <a:solidFill>
                  <a:srgbClr val="FFFF66"/>
                </a:solidFill>
              </a:rPr>
              <a:t>Software </a:t>
            </a:r>
          </a:p>
          <a:p>
            <a:pPr marL="685800" indent="-685800">
              <a:buClr>
                <a:srgbClr val="F8B700"/>
              </a:buClr>
              <a:buFont typeface="Wingdings" pitchFamily="2" charset="2"/>
              <a:buChar char="§"/>
              <a:defRPr/>
            </a:pPr>
            <a:r>
              <a:rPr lang="en-US" sz="3200" dirty="0">
                <a:solidFill>
                  <a:srgbClr val="FFFF66"/>
                </a:solidFill>
              </a:rPr>
              <a:t>Telecommunication equipment and </a:t>
            </a:r>
            <a:r>
              <a:rPr lang="en-US" sz="3200" dirty="0" smtClean="0">
                <a:solidFill>
                  <a:srgbClr val="FFFF66"/>
                </a:solidFill>
              </a:rPr>
              <a:t>services </a:t>
            </a:r>
            <a:r>
              <a:rPr lang="en-US" sz="2000" dirty="0" smtClean="0">
                <a:solidFill>
                  <a:srgbClr val="FFFF66"/>
                </a:solidFill>
              </a:rPr>
              <a:t>(</a:t>
            </a:r>
            <a:r>
              <a:rPr lang="en-US" sz="2000" dirty="0" smtClean="0">
                <a:solidFill>
                  <a:srgbClr val="FFFF66"/>
                </a:solidFill>
              </a:rPr>
              <a:t>E-Rate if applicable)</a:t>
            </a:r>
            <a:endParaRPr lang="en-US" sz="3200" dirty="0">
              <a:solidFill>
                <a:srgbClr val="FFFF66"/>
              </a:solidFill>
            </a:endParaRPr>
          </a:p>
        </p:txBody>
      </p:sp>
      <p:pic>
        <p:nvPicPr>
          <p:cNvPr id="62467" name="Picture 4" descr="MCj04316320000[1]"/>
          <p:cNvPicPr>
            <a:picLocks noGrp="1" noChangeAspect="1" noChangeArrowheads="1"/>
          </p:cNvPicPr>
          <p:nvPr>
            <p:ph sz="half" idx="2"/>
          </p:nvPr>
        </p:nvPicPr>
        <p:blipFill>
          <a:blip r:embed="rId2"/>
          <a:srcRect/>
          <a:stretch>
            <a:fillRect/>
          </a:stretch>
        </p:blipFill>
        <p:spPr>
          <a:xfrm>
            <a:off x="6781800" y="3657600"/>
            <a:ext cx="1714500" cy="1714500"/>
          </a:xfrm>
        </p:spPr>
      </p:pic>
      <p:sp>
        <p:nvSpPr>
          <p:cNvPr id="76808"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a:xfrm>
            <a:off x="1371600" y="381000"/>
            <a:ext cx="7772400" cy="6019800"/>
          </a:xfrm>
        </p:spPr>
        <p:txBody>
          <a:bodyPr/>
          <a:lstStyle/>
          <a:p>
            <a:pPr>
              <a:lnSpc>
                <a:spcPct val="90000"/>
              </a:lnSpc>
              <a:defRPr/>
            </a:pPr>
            <a:r>
              <a:rPr lang="en-US" sz="3200" dirty="0"/>
              <a:t>Part </a:t>
            </a:r>
            <a:r>
              <a:rPr lang="en-US" sz="3200" dirty="0" smtClean="0"/>
              <a:t>F</a:t>
            </a:r>
          </a:p>
          <a:p>
            <a:pPr>
              <a:lnSpc>
                <a:spcPct val="90000"/>
              </a:lnSpc>
              <a:defRPr/>
            </a:pPr>
            <a:r>
              <a:rPr lang="en-US" sz="3200" dirty="0" smtClean="0"/>
              <a:t> </a:t>
            </a:r>
            <a:r>
              <a:rPr lang="en-US" sz="4000" b="1" dirty="0">
                <a:solidFill>
                  <a:srgbClr val="FFC000"/>
                </a:solidFill>
              </a:rPr>
              <a:t>Monitoring Process</a:t>
            </a:r>
          </a:p>
          <a:p>
            <a:pPr>
              <a:lnSpc>
                <a:spcPct val="90000"/>
              </a:lnSpc>
              <a:defRPr/>
            </a:pPr>
            <a:endParaRPr lang="en-US" sz="2000" b="1" dirty="0">
              <a:solidFill>
                <a:srgbClr val="CC9900"/>
              </a:solidFill>
            </a:endParaRPr>
          </a:p>
          <a:p>
            <a:pPr>
              <a:lnSpc>
                <a:spcPct val="90000"/>
              </a:lnSpc>
              <a:defRPr/>
            </a:pPr>
            <a:r>
              <a:rPr lang="en-US" sz="3200" b="1" dirty="0">
                <a:solidFill>
                  <a:srgbClr val="FFFF99"/>
                </a:solidFill>
              </a:rPr>
              <a:t>Focus</a:t>
            </a:r>
            <a:r>
              <a:rPr lang="en-US" sz="3200" dirty="0">
                <a:solidFill>
                  <a:srgbClr val="FFFF99"/>
                </a:solidFill>
              </a:rPr>
              <a:t>:</a:t>
            </a:r>
            <a:r>
              <a:rPr lang="en-US" sz="3200" b="1" dirty="0">
                <a:solidFill>
                  <a:srgbClr val="FFFF99"/>
                </a:solidFill>
              </a:rPr>
              <a:t> </a:t>
            </a:r>
            <a:r>
              <a:rPr lang="en-US" sz="3200" dirty="0" smtClean="0"/>
              <a:t>How will you know if you have made a difference, how will you collect data, </a:t>
            </a:r>
            <a:r>
              <a:rPr lang="en-US" sz="3200" dirty="0" smtClean="0"/>
              <a:t>when and how often </a:t>
            </a:r>
            <a:r>
              <a:rPr lang="en-US" sz="3200" dirty="0" smtClean="0"/>
              <a:t>and </a:t>
            </a:r>
            <a:r>
              <a:rPr lang="en-US" sz="3200" dirty="0" smtClean="0"/>
              <a:t>who will oversee this?</a:t>
            </a:r>
            <a:endParaRPr lang="en-US" sz="3200" dirty="0"/>
          </a:p>
          <a:p>
            <a:pPr>
              <a:lnSpc>
                <a:spcPct val="90000"/>
              </a:lnSpc>
              <a:defRPr/>
            </a:pPr>
            <a:endParaRPr lang="en-US" sz="3200" dirty="0"/>
          </a:p>
          <a:p>
            <a:pPr lvl="1">
              <a:lnSpc>
                <a:spcPct val="90000"/>
              </a:lnSpc>
              <a:buClr>
                <a:srgbClr val="FFCC00"/>
              </a:buClr>
              <a:buFont typeface="Wingdings" pitchFamily="2" charset="2"/>
              <a:buChar char="§"/>
              <a:defRPr/>
            </a:pPr>
            <a:r>
              <a:rPr lang="en-US" dirty="0">
                <a:solidFill>
                  <a:srgbClr val="FFFF66"/>
                </a:solidFill>
              </a:rPr>
              <a:t>Monitoring tools</a:t>
            </a:r>
          </a:p>
          <a:p>
            <a:pPr lvl="1">
              <a:lnSpc>
                <a:spcPct val="90000"/>
              </a:lnSpc>
              <a:buClr>
                <a:srgbClr val="FFCC00"/>
              </a:buClr>
              <a:buFont typeface="Wingdings" pitchFamily="2" charset="2"/>
              <a:buChar char="§"/>
              <a:defRPr/>
            </a:pPr>
            <a:r>
              <a:rPr lang="en-US" dirty="0">
                <a:solidFill>
                  <a:srgbClr val="FFFF66"/>
                </a:solidFill>
              </a:rPr>
              <a:t>Progress indicators</a:t>
            </a:r>
          </a:p>
          <a:p>
            <a:pPr lvl="1">
              <a:lnSpc>
                <a:spcPct val="90000"/>
              </a:lnSpc>
              <a:buClr>
                <a:srgbClr val="FFCC00"/>
              </a:buClr>
              <a:buFont typeface="Wingdings" pitchFamily="2" charset="2"/>
              <a:buChar char="§"/>
              <a:defRPr/>
            </a:pPr>
            <a:r>
              <a:rPr lang="en-US" dirty="0">
                <a:solidFill>
                  <a:srgbClr val="FFFF66"/>
                </a:solidFill>
              </a:rPr>
              <a:t>Frequency</a:t>
            </a:r>
          </a:p>
          <a:p>
            <a:pPr lvl="1">
              <a:lnSpc>
                <a:spcPct val="90000"/>
              </a:lnSpc>
              <a:buClr>
                <a:srgbClr val="FFCC00"/>
              </a:buClr>
              <a:buFont typeface="Wingdings" pitchFamily="2" charset="2"/>
              <a:buChar char="§"/>
              <a:defRPr/>
            </a:pPr>
            <a:r>
              <a:rPr lang="en-US" dirty="0">
                <a:solidFill>
                  <a:srgbClr val="FFFF66"/>
                </a:solidFill>
              </a:rPr>
              <a:t>Person responsible. </a:t>
            </a:r>
            <a:r>
              <a:rPr lang="en-US" sz="2400" i="1" dirty="0">
                <a:solidFill>
                  <a:srgbClr val="FFFF66"/>
                </a:solidFill>
              </a:rPr>
              <a:t>(Position </a:t>
            </a:r>
            <a:r>
              <a:rPr lang="en-US" sz="2400" i="1" dirty="0" smtClean="0">
                <a:solidFill>
                  <a:srgbClr val="FFFF66"/>
                </a:solidFill>
              </a:rPr>
              <a:t>)</a:t>
            </a:r>
            <a:endParaRPr lang="en-US" i="1" dirty="0">
              <a:solidFill>
                <a:srgbClr val="FFFF66"/>
              </a:solidFill>
            </a:endParaRPr>
          </a:p>
          <a:p>
            <a:pPr>
              <a:lnSpc>
                <a:spcPct val="90000"/>
              </a:lnSpc>
              <a:defRPr/>
            </a:pPr>
            <a:r>
              <a:rPr lang="en-US" sz="3200" dirty="0">
                <a:solidFill>
                  <a:srgbClr val="FFFF66"/>
                </a:solidFill>
              </a:rPr>
              <a:t>	</a:t>
            </a:r>
          </a:p>
        </p:txBody>
      </p:sp>
      <p:sp>
        <p:nvSpPr>
          <p:cNvPr id="70660"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idx="1"/>
          </p:nvPr>
        </p:nvSpPr>
        <p:spPr>
          <a:xfrm>
            <a:off x="1371600" y="609600"/>
            <a:ext cx="7772400" cy="6019800"/>
          </a:xfrm>
        </p:spPr>
        <p:txBody>
          <a:bodyPr/>
          <a:lstStyle/>
          <a:p>
            <a:pPr>
              <a:lnSpc>
                <a:spcPct val="90000"/>
              </a:lnSpc>
              <a:defRPr/>
            </a:pPr>
            <a:r>
              <a:rPr lang="en-US" sz="3200" dirty="0"/>
              <a:t>Part </a:t>
            </a:r>
            <a:r>
              <a:rPr lang="en-US" sz="3200" dirty="0" smtClean="0"/>
              <a:t>G</a:t>
            </a:r>
          </a:p>
          <a:p>
            <a:pPr>
              <a:lnSpc>
                <a:spcPct val="90000"/>
              </a:lnSpc>
              <a:defRPr/>
            </a:pPr>
            <a:r>
              <a:rPr lang="en-US" sz="4000" b="1" dirty="0" smtClean="0">
                <a:solidFill>
                  <a:srgbClr val="FFC000"/>
                </a:solidFill>
              </a:rPr>
              <a:t>Budget</a:t>
            </a:r>
            <a:endParaRPr lang="en-US" sz="4000" b="1" dirty="0">
              <a:solidFill>
                <a:srgbClr val="FFC000"/>
              </a:solidFill>
            </a:endParaRPr>
          </a:p>
          <a:p>
            <a:pPr>
              <a:lnSpc>
                <a:spcPct val="90000"/>
              </a:lnSpc>
              <a:defRPr/>
            </a:pPr>
            <a:endParaRPr lang="en-US" sz="2000" b="1" dirty="0">
              <a:solidFill>
                <a:srgbClr val="CC9900"/>
              </a:solidFill>
            </a:endParaRPr>
          </a:p>
          <a:p>
            <a:pPr>
              <a:lnSpc>
                <a:spcPct val="90000"/>
              </a:lnSpc>
              <a:defRPr/>
            </a:pPr>
            <a:r>
              <a:rPr lang="en-US" sz="3200" b="1" dirty="0">
                <a:solidFill>
                  <a:srgbClr val="FFFF99"/>
                </a:solidFill>
              </a:rPr>
              <a:t>Focus</a:t>
            </a:r>
            <a:r>
              <a:rPr lang="en-US" sz="3200" dirty="0">
                <a:solidFill>
                  <a:srgbClr val="FFFF99"/>
                </a:solidFill>
              </a:rPr>
              <a:t>:</a:t>
            </a:r>
            <a:r>
              <a:rPr lang="en-US" sz="3200" b="1" dirty="0">
                <a:solidFill>
                  <a:srgbClr val="FFFF99"/>
                </a:solidFill>
              </a:rPr>
              <a:t> </a:t>
            </a:r>
            <a:endParaRPr lang="en-US" sz="3200" b="1" dirty="0" smtClean="0">
              <a:solidFill>
                <a:srgbClr val="FFFF99"/>
              </a:solidFill>
            </a:endParaRPr>
          </a:p>
          <a:p>
            <a:pPr>
              <a:lnSpc>
                <a:spcPct val="90000"/>
              </a:lnSpc>
              <a:defRPr/>
            </a:pPr>
            <a:r>
              <a:rPr lang="en-US" sz="4000" dirty="0" smtClean="0"/>
              <a:t>Do you have reasonable and adequate budget to support your goals and strategies?</a:t>
            </a:r>
          </a:p>
          <a:p>
            <a:pPr>
              <a:lnSpc>
                <a:spcPct val="90000"/>
              </a:lnSpc>
              <a:defRPr/>
            </a:pPr>
            <a:endParaRPr lang="en-US" sz="4000" dirty="0" smtClean="0"/>
          </a:p>
          <a:p>
            <a:pPr>
              <a:lnSpc>
                <a:spcPct val="90000"/>
              </a:lnSpc>
              <a:defRPr/>
            </a:pPr>
            <a:r>
              <a:rPr lang="en-US" sz="4000" dirty="0" smtClean="0"/>
              <a:t>Are all </a:t>
            </a:r>
            <a:r>
              <a:rPr lang="en-US" sz="4000" b="1" dirty="0" smtClean="0">
                <a:solidFill>
                  <a:srgbClr val="FFC000"/>
                </a:solidFill>
              </a:rPr>
              <a:t>3</a:t>
            </a:r>
            <a:r>
              <a:rPr lang="en-US" sz="4000" dirty="0" smtClean="0"/>
              <a:t> </a:t>
            </a:r>
            <a:r>
              <a:rPr lang="en-US" sz="4000" dirty="0" smtClean="0"/>
              <a:t>years </a:t>
            </a:r>
            <a:r>
              <a:rPr lang="en-US" sz="2800" dirty="0" smtClean="0"/>
              <a:t>(phases)</a:t>
            </a:r>
            <a:r>
              <a:rPr lang="en-US" sz="4000" dirty="0" smtClean="0"/>
              <a:t> </a:t>
            </a:r>
            <a:r>
              <a:rPr lang="en-US" sz="4000" u="sng" dirty="0" smtClean="0"/>
              <a:t>complete</a:t>
            </a:r>
            <a:r>
              <a:rPr lang="en-US" sz="4000" dirty="0" smtClean="0"/>
              <a:t>?</a:t>
            </a:r>
            <a:endParaRPr lang="en-US" sz="4000" dirty="0"/>
          </a:p>
          <a:p>
            <a:pPr>
              <a:lnSpc>
                <a:spcPct val="90000"/>
              </a:lnSpc>
              <a:defRPr/>
            </a:pPr>
            <a:endParaRPr lang="en-US" sz="4000" dirty="0"/>
          </a:p>
          <a:p>
            <a:pPr lvl="1">
              <a:lnSpc>
                <a:spcPct val="90000"/>
              </a:lnSpc>
              <a:buClr>
                <a:srgbClr val="FFCC00"/>
              </a:buClr>
              <a:buFont typeface="Wingdings" pitchFamily="2" charset="2"/>
              <a:buChar char="§"/>
              <a:defRPr/>
            </a:pPr>
            <a:endParaRPr lang="en-US" sz="4000" dirty="0">
              <a:solidFill>
                <a:srgbClr val="FFFF66"/>
              </a:solidFill>
            </a:endParaRPr>
          </a:p>
        </p:txBody>
      </p:sp>
      <p:sp>
        <p:nvSpPr>
          <p:cNvPr id="70660" name="Text Box 4"/>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ACTION PLAN</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1"/>
          </p:nvPr>
        </p:nvSpPr>
        <p:spPr>
          <a:xfrm>
            <a:off x="1447800" y="533400"/>
            <a:ext cx="7391400" cy="5562600"/>
          </a:xfrm>
        </p:spPr>
        <p:txBody>
          <a:bodyPr/>
          <a:lstStyle/>
          <a:p>
            <a:pPr eaLnBrk="1" hangingPunct="1">
              <a:defRPr/>
            </a:pPr>
            <a:r>
              <a:rPr lang="en-US" sz="3200" dirty="0" smtClean="0"/>
              <a:t>Section II Part A</a:t>
            </a:r>
          </a:p>
          <a:p>
            <a:pPr eaLnBrk="1" hangingPunct="1">
              <a:defRPr/>
            </a:pPr>
            <a:r>
              <a:rPr lang="en-US" sz="4000" b="1" dirty="0" smtClean="0">
                <a:solidFill>
                  <a:srgbClr val="CC9900"/>
                </a:solidFill>
              </a:rPr>
              <a:t>Stakeholder Involvement</a:t>
            </a:r>
            <a:r>
              <a:rPr lang="en-US" dirty="0" smtClean="0"/>
              <a:t> </a:t>
            </a:r>
          </a:p>
          <a:p>
            <a:pPr eaLnBrk="1" hangingPunct="1">
              <a:defRPr/>
            </a:pPr>
            <a:r>
              <a:rPr lang="en-US" dirty="0" smtClean="0"/>
              <a:t>Description of parent, business, community in development of plan. </a:t>
            </a:r>
            <a:r>
              <a:rPr lang="en-US" sz="2800" i="1" dirty="0" smtClean="0"/>
              <a:t>(Look at your SIP/DIP)</a:t>
            </a:r>
          </a:p>
          <a:p>
            <a:pPr eaLnBrk="1" hangingPunct="1">
              <a:defRPr/>
            </a:pPr>
            <a:endParaRPr lang="en-US" sz="1400" i="1" dirty="0" smtClean="0"/>
          </a:p>
          <a:p>
            <a:pPr eaLnBrk="1" hangingPunct="1">
              <a:defRPr/>
            </a:pPr>
            <a:r>
              <a:rPr lang="en-US" dirty="0" smtClean="0"/>
              <a:t>Include Local Business, Library, Community College, etc…</a:t>
            </a:r>
          </a:p>
          <a:p>
            <a:pPr eaLnBrk="1" hangingPunct="1">
              <a:defRPr/>
            </a:pPr>
            <a:endParaRPr lang="en-US" sz="1000" dirty="0" smtClean="0"/>
          </a:p>
          <a:p>
            <a:pPr eaLnBrk="1" hangingPunct="1">
              <a:defRPr/>
            </a:pPr>
            <a:r>
              <a:rPr lang="en-US" dirty="0" smtClean="0"/>
              <a:t>Include Adult Literacy </a:t>
            </a:r>
            <a:r>
              <a:rPr lang="en-US" dirty="0" smtClean="0"/>
              <a:t>Provider Connections</a:t>
            </a:r>
            <a:endParaRPr lang="en-US" dirty="0" smtClean="0"/>
          </a:p>
          <a:p>
            <a:pPr eaLnBrk="1" hangingPunct="1">
              <a:defRPr/>
            </a:pPr>
            <a:endParaRPr lang="en-US" dirty="0" smtClean="0"/>
          </a:p>
        </p:txBody>
      </p:sp>
      <p:sp>
        <p:nvSpPr>
          <p:cNvPr id="77829" name="Rectangle 5"/>
          <p:cNvSpPr>
            <a:spLocks noChangeArrowheads="1"/>
          </p:cNvSpPr>
          <p:nvPr/>
        </p:nvSpPr>
        <p:spPr bwMode="auto">
          <a:xfrm rot="16200000">
            <a:off x="-2582069" y="2794794"/>
            <a:ext cx="6291263" cy="1311275"/>
          </a:xfrm>
          <a:prstGeom prst="rect">
            <a:avLst/>
          </a:prstGeom>
          <a:noFill/>
          <a:ln w="9525">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Section III:    Stakeholder Involvement</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1"/>
          </p:nvPr>
        </p:nvSpPr>
        <p:spPr>
          <a:xfrm>
            <a:off x="1447800" y="533400"/>
            <a:ext cx="7162800" cy="5562600"/>
          </a:xfrm>
        </p:spPr>
        <p:txBody>
          <a:bodyPr/>
          <a:lstStyle/>
          <a:p>
            <a:pPr>
              <a:defRPr/>
            </a:pPr>
            <a:r>
              <a:rPr lang="en-US" sz="3200" dirty="0" smtClean="0"/>
              <a:t>Section II Part A</a:t>
            </a:r>
          </a:p>
          <a:p>
            <a:pPr>
              <a:defRPr/>
            </a:pPr>
            <a:r>
              <a:rPr lang="en-US" sz="3200" dirty="0" smtClean="0"/>
              <a:t> </a:t>
            </a:r>
            <a:r>
              <a:rPr lang="en-US" sz="4000" b="1" dirty="0" smtClean="0">
                <a:solidFill>
                  <a:srgbClr val="CC9900"/>
                </a:solidFill>
              </a:rPr>
              <a:t>Stakeholder </a:t>
            </a:r>
            <a:r>
              <a:rPr lang="en-US" sz="4000" b="1" dirty="0">
                <a:solidFill>
                  <a:srgbClr val="CC9900"/>
                </a:solidFill>
              </a:rPr>
              <a:t>Involvement</a:t>
            </a:r>
            <a:r>
              <a:rPr lang="en-US" dirty="0"/>
              <a:t> </a:t>
            </a:r>
          </a:p>
          <a:p>
            <a:pPr>
              <a:defRPr/>
            </a:pPr>
            <a:endParaRPr lang="en-US" dirty="0"/>
          </a:p>
          <a:p>
            <a:pPr>
              <a:defRPr/>
            </a:pPr>
            <a:r>
              <a:rPr lang="en-US" b="1" dirty="0">
                <a:solidFill>
                  <a:srgbClr val="FFFF99"/>
                </a:solidFill>
              </a:rPr>
              <a:t>Focus</a:t>
            </a:r>
            <a:r>
              <a:rPr lang="en-US" dirty="0">
                <a:solidFill>
                  <a:srgbClr val="FFFF99"/>
                </a:solidFill>
              </a:rPr>
              <a:t>:  </a:t>
            </a:r>
            <a:r>
              <a:rPr lang="en-US" dirty="0"/>
              <a:t>How parents, school staff, adult literacy providers, public libraries were consulted in </a:t>
            </a:r>
            <a:r>
              <a:rPr lang="en-US" dirty="0" smtClean="0"/>
              <a:t>development, revision and implementation </a:t>
            </a:r>
            <a:r>
              <a:rPr lang="en-US" dirty="0"/>
              <a:t>of </a:t>
            </a:r>
            <a:r>
              <a:rPr lang="en-US" dirty="0" smtClean="0"/>
              <a:t>the plan</a:t>
            </a:r>
            <a:r>
              <a:rPr lang="en-US" dirty="0"/>
              <a:t>. </a:t>
            </a:r>
            <a:endParaRPr lang="en-US" sz="2800" i="1" dirty="0"/>
          </a:p>
          <a:p>
            <a:pPr>
              <a:defRPr/>
            </a:pPr>
            <a:endParaRPr lang="en-US" dirty="0"/>
          </a:p>
        </p:txBody>
      </p:sp>
      <p:sp>
        <p:nvSpPr>
          <p:cNvPr id="77829" name="Rectangle 5"/>
          <p:cNvSpPr>
            <a:spLocks noChangeArrowheads="1"/>
          </p:cNvSpPr>
          <p:nvPr/>
        </p:nvSpPr>
        <p:spPr bwMode="auto">
          <a:xfrm rot="16200000">
            <a:off x="-2582069" y="2794794"/>
            <a:ext cx="6291263" cy="1311275"/>
          </a:xfrm>
          <a:prstGeom prst="rect">
            <a:avLst/>
          </a:prstGeom>
          <a:noFill/>
          <a:ln w="9525">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Section III:      Stakeholder Involvement</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idx="1"/>
          </p:nvPr>
        </p:nvSpPr>
        <p:spPr>
          <a:xfrm>
            <a:off x="1447800" y="762000"/>
            <a:ext cx="7162800" cy="4525963"/>
          </a:xfrm>
        </p:spPr>
        <p:txBody>
          <a:bodyPr/>
          <a:lstStyle/>
          <a:p>
            <a:pPr eaLnBrk="1" hangingPunct="1">
              <a:lnSpc>
                <a:spcPct val="90000"/>
              </a:lnSpc>
              <a:defRPr/>
            </a:pPr>
            <a:r>
              <a:rPr lang="en-US" dirty="0" smtClean="0"/>
              <a:t>Section II Part B</a:t>
            </a:r>
          </a:p>
          <a:p>
            <a:pPr eaLnBrk="1" hangingPunct="1">
              <a:lnSpc>
                <a:spcPct val="90000"/>
              </a:lnSpc>
              <a:defRPr/>
            </a:pPr>
            <a:r>
              <a:rPr lang="en-US" dirty="0" smtClean="0"/>
              <a:t> </a:t>
            </a:r>
            <a:r>
              <a:rPr lang="en-US" sz="4400" b="1" dirty="0" smtClean="0">
                <a:solidFill>
                  <a:srgbClr val="FFC000"/>
                </a:solidFill>
              </a:rPr>
              <a:t>District Internet Safety Policy</a:t>
            </a:r>
          </a:p>
          <a:p>
            <a:pPr eaLnBrk="1" hangingPunct="1">
              <a:lnSpc>
                <a:spcPct val="90000"/>
              </a:lnSpc>
              <a:defRPr/>
            </a:pPr>
            <a:endParaRPr lang="en-US" sz="4400" dirty="0" smtClean="0">
              <a:solidFill>
                <a:srgbClr val="CC9900"/>
              </a:solidFill>
            </a:endParaRPr>
          </a:p>
          <a:p>
            <a:pPr eaLnBrk="1" hangingPunct="1">
              <a:lnSpc>
                <a:spcPct val="90000"/>
              </a:lnSpc>
              <a:buClr>
                <a:srgbClr val="CC9900"/>
              </a:buClr>
              <a:buFont typeface="Wingdings" pitchFamily="2" charset="2"/>
              <a:buChar char="§"/>
              <a:defRPr/>
            </a:pPr>
            <a:r>
              <a:rPr lang="en-US" sz="4400" dirty="0" smtClean="0"/>
              <a:t>Board adopted CIPA policy</a:t>
            </a:r>
          </a:p>
          <a:p>
            <a:pPr eaLnBrk="1" hangingPunct="1">
              <a:lnSpc>
                <a:spcPct val="90000"/>
              </a:lnSpc>
              <a:buClr>
                <a:srgbClr val="CC9900"/>
              </a:buClr>
              <a:buFont typeface="Wingdings" pitchFamily="2" charset="2"/>
              <a:buChar char="§"/>
              <a:defRPr/>
            </a:pPr>
            <a:endParaRPr lang="en-US" sz="4400" dirty="0" smtClean="0"/>
          </a:p>
          <a:p>
            <a:pPr eaLnBrk="1" hangingPunct="1">
              <a:lnSpc>
                <a:spcPct val="90000"/>
              </a:lnSpc>
              <a:buClr>
                <a:srgbClr val="CC9900"/>
              </a:buClr>
              <a:buFont typeface="Wingdings" pitchFamily="2" charset="2"/>
              <a:buChar char="§"/>
              <a:defRPr/>
            </a:pPr>
            <a:r>
              <a:rPr lang="en-US" sz="4400" dirty="0" smtClean="0"/>
              <a:t>Policy Number AND Date </a:t>
            </a:r>
            <a:r>
              <a:rPr lang="en-US" sz="4400" dirty="0" smtClean="0"/>
              <a:t>A</a:t>
            </a:r>
            <a:r>
              <a:rPr lang="en-US" sz="4400" dirty="0" smtClean="0"/>
              <a:t>pproved</a:t>
            </a:r>
            <a:endParaRPr lang="en-US" sz="4400" dirty="0" smtClean="0"/>
          </a:p>
        </p:txBody>
      </p:sp>
      <p:sp>
        <p:nvSpPr>
          <p:cNvPr id="112643" name="Rectangle 3"/>
          <p:cNvSpPr>
            <a:spLocks noChangeArrowheads="1"/>
          </p:cNvSpPr>
          <p:nvPr/>
        </p:nvSpPr>
        <p:spPr bwMode="auto">
          <a:xfrm rot="16200000">
            <a:off x="-2582862" y="2794000"/>
            <a:ext cx="6292850" cy="1311275"/>
          </a:xfrm>
          <a:prstGeom prst="rect">
            <a:avLst/>
          </a:prstGeom>
          <a:noFill/>
          <a:ln w="9525">
            <a:noFill/>
            <a:miter lim="800000"/>
            <a:headEnd/>
            <a:tailEnd/>
          </a:ln>
          <a:effectLst/>
        </p:spPr>
        <p:txBody>
          <a:bodyPr>
            <a:spAutoFit/>
          </a:bodyPr>
          <a:lstStyle/>
          <a:p>
            <a:pPr eaLnBrk="0" hangingPunct="0">
              <a:spcBef>
                <a:spcPct val="50000"/>
              </a:spcBef>
              <a:defRPr/>
            </a:pPr>
            <a:r>
              <a:rPr lang="en-US" sz="4000" b="1">
                <a:solidFill>
                  <a:schemeClr val="accent2"/>
                </a:solidFill>
                <a:effectLst>
                  <a:outerShdw blurRad="38100" dist="38100" dir="2700000" algn="tl">
                    <a:srgbClr val="000000"/>
                  </a:outerShdw>
                </a:effectLst>
                <a:latin typeface="Berlin Sans FB" pitchFamily="34" charset="0"/>
              </a:rPr>
              <a:t>Section III:   District Internet Safety Policy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sz="half" idx="4294967295"/>
          </p:nvPr>
        </p:nvSpPr>
        <p:spPr>
          <a:xfrm>
            <a:off x="1524000" y="533400"/>
            <a:ext cx="7620000" cy="5867400"/>
          </a:xfrm>
          <a:effectLst>
            <a:glow rad="63500">
              <a:schemeClr val="accent1">
                <a:satMod val="175000"/>
                <a:alpha val="40000"/>
              </a:schemeClr>
            </a:glow>
            <a:outerShdw dist="35921" dir="2700000" algn="ctr" rotWithShape="0">
              <a:schemeClr val="tx1"/>
            </a:outerShdw>
          </a:effectLst>
        </p:spPr>
        <p:txBody>
          <a:bodyPr/>
          <a:lstStyle/>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Explore best practices and effective strategies to collect and analyze technology data.</a:t>
            </a: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12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r>
              <a:rPr lang="en-US" sz="4800" dirty="0" smtClean="0">
                <a:solidFill>
                  <a:srgbClr val="FFFF66"/>
                </a:solidFill>
              </a:rPr>
              <a:t>Design a customized plan and timeline for completing your district’s technology plan.</a:t>
            </a: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8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800" dirty="0" smtClean="0">
              <a:solidFill>
                <a:srgbClr val="FFFF66"/>
              </a:solidFill>
            </a:endParaRPr>
          </a:p>
          <a:p>
            <a:pPr marL="609600" indent="-609600" eaLnBrk="1" hangingPunct="1">
              <a:lnSpc>
                <a:spcPct val="90000"/>
              </a:lnSpc>
              <a:spcBef>
                <a:spcPct val="0"/>
              </a:spcBef>
              <a:spcAft>
                <a:spcPct val="40000"/>
              </a:spcAft>
              <a:buClr>
                <a:srgbClr val="66FF33"/>
              </a:buClr>
              <a:buFont typeface="Wingdings" pitchFamily="2" charset="2"/>
              <a:buChar char="ü"/>
              <a:defRPr/>
            </a:pPr>
            <a:endParaRPr lang="en-US" sz="4800" dirty="0" smtClean="0">
              <a:solidFill>
                <a:srgbClr val="FFFF66"/>
              </a:solidFill>
            </a:endParaRPr>
          </a:p>
        </p:txBody>
      </p:sp>
      <p:pic>
        <p:nvPicPr>
          <p:cNvPr id="44036" name="Picture 4" descr="target"/>
          <p:cNvPicPr>
            <a:picLocks noGrp="1" noChangeAspect="1" noChangeArrowheads="1" noCrop="1"/>
          </p:cNvPicPr>
          <p:nvPr>
            <p:ph sz="half" idx="4294967295"/>
          </p:nvPr>
        </p:nvPicPr>
        <p:blipFill>
          <a:blip r:embed="rId2"/>
          <a:srcRect/>
          <a:stretch>
            <a:fillRect/>
          </a:stretch>
        </p:blipFill>
        <p:spPr>
          <a:xfrm>
            <a:off x="0" y="228600"/>
            <a:ext cx="1447800" cy="1447800"/>
          </a:xfrm>
        </p:spPr>
      </p:pic>
      <p:sp>
        <p:nvSpPr>
          <p:cNvPr id="44037" name="Text Box 5"/>
          <p:cNvSpPr txBox="1">
            <a:spLocks noChangeArrowheads="1"/>
          </p:cNvSpPr>
          <p:nvPr/>
        </p:nvSpPr>
        <p:spPr bwMode="auto">
          <a:xfrm rot="16200000">
            <a:off x="-2807494" y="23502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a:solidFill>
                  <a:schemeClr val="accent2"/>
                </a:solidFill>
                <a:effectLst>
                  <a:outerShdw blurRad="38100" dist="38100" dir="2700000" algn="tl">
                    <a:srgbClr val="000000"/>
                  </a:outerShdw>
                </a:effectLst>
                <a:latin typeface="Berlin Sans FB" pitchFamily="34" charset="0"/>
              </a:rPr>
              <a:t>TARGETS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6000" dirty="0" smtClean="0"/>
              <a:t>Important Note!</a:t>
            </a:r>
          </a:p>
        </p:txBody>
      </p:sp>
      <p:sp>
        <p:nvSpPr>
          <p:cNvPr id="103427" name="Rectangle 3"/>
          <p:cNvSpPr>
            <a:spLocks noGrp="1" noChangeArrowheads="1"/>
          </p:cNvSpPr>
          <p:nvPr>
            <p:ph type="body" sz="half" idx="1"/>
          </p:nvPr>
        </p:nvSpPr>
        <p:spPr>
          <a:xfrm>
            <a:off x="1371600" y="1905000"/>
            <a:ext cx="7010400" cy="4525963"/>
          </a:xfrm>
        </p:spPr>
        <p:txBody>
          <a:bodyPr/>
          <a:lstStyle/>
          <a:p>
            <a:pPr marL="0" indent="0" eaLnBrk="1" hangingPunct="1">
              <a:buClr>
                <a:srgbClr val="CC9900"/>
              </a:buClr>
              <a:buFont typeface="Wingdings" pitchFamily="2" charset="2"/>
              <a:buChar char="§"/>
              <a:defRPr/>
            </a:pPr>
            <a:r>
              <a:rPr lang="en-US" sz="4400" dirty="0" smtClean="0"/>
              <a:t>This is not a ONE-MAN Show!</a:t>
            </a:r>
          </a:p>
          <a:p>
            <a:pPr marL="0" indent="0" eaLnBrk="1" hangingPunct="1">
              <a:buClr>
                <a:srgbClr val="CC9900"/>
              </a:buClr>
              <a:buFont typeface="Wingdings" pitchFamily="2" charset="2"/>
              <a:buChar char="§"/>
              <a:defRPr/>
            </a:pPr>
            <a:endParaRPr lang="en-US" sz="4400" dirty="0" smtClean="0"/>
          </a:p>
          <a:p>
            <a:pPr marL="0" indent="0" eaLnBrk="1" hangingPunct="1">
              <a:buClr>
                <a:srgbClr val="CC9900"/>
              </a:buClr>
              <a:buFont typeface="Wingdings" pitchFamily="2" charset="2"/>
              <a:buChar char="§"/>
              <a:defRPr/>
            </a:pPr>
            <a:r>
              <a:rPr lang="en-US" sz="4400" dirty="0" smtClean="0"/>
              <a:t>Teamwork is essential</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6000" dirty="0" smtClean="0"/>
              <a:t>Important Note!</a:t>
            </a:r>
          </a:p>
        </p:txBody>
      </p:sp>
      <p:sp>
        <p:nvSpPr>
          <p:cNvPr id="103427" name="Rectangle 3"/>
          <p:cNvSpPr>
            <a:spLocks noGrp="1" noChangeArrowheads="1"/>
          </p:cNvSpPr>
          <p:nvPr>
            <p:ph type="body" sz="half" idx="1"/>
          </p:nvPr>
        </p:nvSpPr>
        <p:spPr>
          <a:xfrm>
            <a:off x="1371600" y="1905000"/>
            <a:ext cx="7010400" cy="4525963"/>
          </a:xfrm>
        </p:spPr>
        <p:txBody>
          <a:bodyPr/>
          <a:lstStyle/>
          <a:p>
            <a:pPr marL="0" indent="0" eaLnBrk="1" hangingPunct="1">
              <a:buClr>
                <a:srgbClr val="CC9900"/>
              </a:buClr>
              <a:buFont typeface="Wingdings" pitchFamily="2" charset="2"/>
              <a:buChar char="§"/>
              <a:defRPr/>
            </a:pPr>
            <a:r>
              <a:rPr lang="en-US" sz="4400" dirty="0" smtClean="0"/>
              <a:t>This is not a ONE-MAN Show!</a:t>
            </a:r>
          </a:p>
          <a:p>
            <a:pPr marL="0" indent="0" eaLnBrk="1" hangingPunct="1">
              <a:buClr>
                <a:srgbClr val="CC9900"/>
              </a:buClr>
              <a:buFont typeface="Wingdings" pitchFamily="2" charset="2"/>
              <a:buChar char="§"/>
              <a:defRPr/>
            </a:pPr>
            <a:endParaRPr lang="en-US" sz="4400" dirty="0" smtClean="0"/>
          </a:p>
          <a:p>
            <a:pPr marL="0" indent="0" eaLnBrk="1" hangingPunct="1">
              <a:buClr>
                <a:srgbClr val="CC9900"/>
              </a:buClr>
              <a:buFont typeface="Wingdings" pitchFamily="2" charset="2"/>
              <a:buChar char="§"/>
              <a:defRPr/>
            </a:pPr>
            <a:r>
              <a:rPr lang="en-US" sz="4400" dirty="0" smtClean="0"/>
              <a:t>Teamwork is essential</a:t>
            </a:r>
          </a:p>
        </p:txBody>
      </p:sp>
      <p:pic>
        <p:nvPicPr>
          <p:cNvPr id="4" name="Picture 3" descr="teamwork.jpg"/>
          <p:cNvPicPr>
            <a:picLocks noChangeAspect="1"/>
          </p:cNvPicPr>
          <p:nvPr/>
        </p:nvPicPr>
        <p:blipFill>
          <a:blip r:embed="rId2"/>
          <a:stretch>
            <a:fillRect/>
          </a:stretch>
        </p:blipFill>
        <p:spPr>
          <a:xfrm>
            <a:off x="0" y="0"/>
            <a:ext cx="9144000" cy="6858000"/>
          </a:xfrm>
          <a:prstGeom prst="rect">
            <a:avLst/>
          </a:prstGeom>
        </p:spPr>
      </p:pic>
      <p:pic>
        <p:nvPicPr>
          <p:cNvPr id="5" name="Picture 4" descr="working-together.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6000" dirty="0" smtClean="0"/>
              <a:t>Important Note!</a:t>
            </a:r>
          </a:p>
        </p:txBody>
      </p:sp>
      <p:sp>
        <p:nvSpPr>
          <p:cNvPr id="103427" name="Rectangle 3"/>
          <p:cNvSpPr>
            <a:spLocks noGrp="1" noChangeArrowheads="1"/>
          </p:cNvSpPr>
          <p:nvPr>
            <p:ph type="body" sz="half" idx="1"/>
          </p:nvPr>
        </p:nvSpPr>
        <p:spPr>
          <a:xfrm>
            <a:off x="1371600" y="1905000"/>
            <a:ext cx="7010400" cy="4525963"/>
          </a:xfrm>
        </p:spPr>
        <p:txBody>
          <a:bodyPr/>
          <a:lstStyle/>
          <a:p>
            <a:pPr marL="0" indent="0" eaLnBrk="1" hangingPunct="1">
              <a:buClr>
                <a:srgbClr val="CC9900"/>
              </a:buClr>
              <a:buFont typeface="Wingdings" pitchFamily="2" charset="2"/>
              <a:buChar char="§"/>
              <a:defRPr/>
            </a:pPr>
            <a:r>
              <a:rPr lang="en-US" sz="4400" dirty="0" smtClean="0"/>
              <a:t>This is not a ONE-MAN Show!</a:t>
            </a:r>
          </a:p>
          <a:p>
            <a:pPr marL="0" indent="0" eaLnBrk="1" hangingPunct="1">
              <a:buClr>
                <a:srgbClr val="CC9900"/>
              </a:buClr>
              <a:buFont typeface="Wingdings" pitchFamily="2" charset="2"/>
              <a:buChar char="§"/>
              <a:defRPr/>
            </a:pPr>
            <a:endParaRPr lang="en-US" sz="4400" dirty="0" smtClean="0"/>
          </a:p>
          <a:p>
            <a:pPr marL="0" indent="0" eaLnBrk="1" hangingPunct="1">
              <a:buClr>
                <a:srgbClr val="CC9900"/>
              </a:buClr>
              <a:buFont typeface="Wingdings" pitchFamily="2" charset="2"/>
              <a:buChar char="§"/>
              <a:defRPr/>
            </a:pPr>
            <a:r>
              <a:rPr lang="en-US" sz="4400" dirty="0" smtClean="0"/>
              <a:t>Teamwork is essential</a:t>
            </a:r>
          </a:p>
        </p:txBody>
      </p:sp>
      <p:pic>
        <p:nvPicPr>
          <p:cNvPr id="4" name="Picture 3" descr="teamwork.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6000" smtClean="0"/>
              <a:t>NEXT STEPS</a:t>
            </a:r>
          </a:p>
        </p:txBody>
      </p:sp>
      <p:sp>
        <p:nvSpPr>
          <p:cNvPr id="103427" name="Rectangle 3"/>
          <p:cNvSpPr>
            <a:spLocks noGrp="1" noChangeArrowheads="1"/>
          </p:cNvSpPr>
          <p:nvPr>
            <p:ph type="body" sz="half" idx="1"/>
          </p:nvPr>
        </p:nvSpPr>
        <p:spPr>
          <a:xfrm>
            <a:off x="1371600" y="1600200"/>
            <a:ext cx="7010400" cy="4525963"/>
          </a:xfrm>
        </p:spPr>
        <p:txBody>
          <a:bodyPr/>
          <a:lstStyle/>
          <a:p>
            <a:pPr marL="0" indent="0" eaLnBrk="1" hangingPunct="1">
              <a:buClr>
                <a:srgbClr val="CC9900"/>
              </a:buClr>
              <a:buFont typeface="Wingdings" pitchFamily="2" charset="2"/>
              <a:buChar char="§"/>
              <a:defRPr/>
            </a:pPr>
            <a:r>
              <a:rPr lang="en-US" sz="4400" dirty="0" smtClean="0"/>
              <a:t>Review the </a:t>
            </a:r>
            <a:r>
              <a:rPr lang="en-US" sz="4400" dirty="0" smtClean="0"/>
              <a:t>Tech Plan Timeline Document</a:t>
            </a:r>
            <a:endParaRPr lang="en-US" sz="4400" dirty="0" smtClean="0"/>
          </a:p>
          <a:p>
            <a:pPr marL="0" indent="0" eaLnBrk="1" hangingPunct="1">
              <a:buClr>
                <a:srgbClr val="CC9900"/>
              </a:buClr>
              <a:buFont typeface="Wingdings" pitchFamily="2" charset="2"/>
              <a:buChar char="§"/>
              <a:defRPr/>
            </a:pPr>
            <a:endParaRPr lang="en-US" sz="4400" dirty="0" smtClean="0"/>
          </a:p>
          <a:p>
            <a:pPr marL="0" indent="0" eaLnBrk="1" hangingPunct="1">
              <a:buClr>
                <a:srgbClr val="CC9900"/>
              </a:buClr>
              <a:buFont typeface="Wingdings" pitchFamily="2" charset="2"/>
              <a:buChar char="§"/>
              <a:defRPr/>
            </a:pPr>
            <a:r>
              <a:rPr lang="en-US" sz="4400" dirty="0" smtClean="0"/>
              <a:t>Develop a timeline </a:t>
            </a:r>
            <a:r>
              <a:rPr lang="en-US" sz="4400" dirty="0" smtClean="0"/>
              <a:t>for your  </a:t>
            </a:r>
            <a:r>
              <a:rPr lang="en-US" sz="4400" dirty="0" smtClean="0"/>
              <a:t>plan development.</a:t>
            </a:r>
            <a:endParaRPr lang="en-US" sz="4400" dirty="0" smtClean="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defRPr/>
            </a:pPr>
            <a:r>
              <a:rPr lang="en-US" sz="6000" dirty="0" smtClean="0"/>
              <a:t>NEXT SESSION</a:t>
            </a:r>
          </a:p>
        </p:txBody>
      </p:sp>
      <p:sp>
        <p:nvSpPr>
          <p:cNvPr id="103427" name="Rectangle 3"/>
          <p:cNvSpPr>
            <a:spLocks noGrp="1" noChangeArrowheads="1"/>
          </p:cNvSpPr>
          <p:nvPr>
            <p:ph type="body" sz="half" idx="1"/>
          </p:nvPr>
        </p:nvSpPr>
        <p:spPr>
          <a:xfrm>
            <a:off x="1371600" y="1600200"/>
            <a:ext cx="7010400" cy="4525963"/>
          </a:xfrm>
        </p:spPr>
        <p:txBody>
          <a:bodyPr/>
          <a:lstStyle/>
          <a:p>
            <a:pPr marL="0" indent="0" eaLnBrk="1" hangingPunct="1">
              <a:buClr>
                <a:srgbClr val="CC9900"/>
              </a:buClr>
              <a:buFont typeface="Wingdings" pitchFamily="2" charset="2"/>
              <a:buChar char="§"/>
              <a:defRPr/>
            </a:pPr>
            <a:endParaRPr lang="en-US" sz="5400" dirty="0" smtClean="0"/>
          </a:p>
          <a:p>
            <a:pPr marL="0" indent="0" eaLnBrk="1" hangingPunct="1">
              <a:buClr>
                <a:srgbClr val="CC9900"/>
              </a:buClr>
              <a:buFont typeface="Wingdings" pitchFamily="2" charset="2"/>
              <a:buChar char="§"/>
              <a:defRPr/>
            </a:pPr>
            <a:r>
              <a:rPr lang="en-US" sz="5400" dirty="0" smtClean="0"/>
              <a:t>November </a:t>
            </a:r>
            <a:r>
              <a:rPr lang="en-US" sz="5400" dirty="0" smtClean="0"/>
              <a:t>12</a:t>
            </a:r>
          </a:p>
          <a:p>
            <a:pPr marL="0" indent="0" eaLnBrk="1" hangingPunct="1">
              <a:buClr>
                <a:srgbClr val="CC9900"/>
              </a:buClr>
              <a:buFont typeface="Wingdings" pitchFamily="2" charset="2"/>
              <a:buChar char="§"/>
              <a:defRPr/>
            </a:pPr>
            <a:r>
              <a:rPr lang="en-US" sz="5400" dirty="0" smtClean="0"/>
              <a:t>8:30 AM</a:t>
            </a:r>
            <a:endParaRPr lang="en-US" sz="5400" dirty="0" smtClean="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381000" y="685800"/>
            <a:ext cx="7772400" cy="1143000"/>
          </a:xfrm>
        </p:spPr>
        <p:txBody>
          <a:bodyPr/>
          <a:lstStyle/>
          <a:p>
            <a:pPr eaLnBrk="1" hangingPunct="1">
              <a:defRPr/>
            </a:pPr>
            <a:r>
              <a:rPr lang="en-US" sz="5400" smtClean="0"/>
              <a:t>SEND-OFF</a:t>
            </a:r>
          </a:p>
        </p:txBody>
      </p:sp>
      <p:sp>
        <p:nvSpPr>
          <p:cNvPr id="144387" name="Rectangle 3"/>
          <p:cNvSpPr>
            <a:spLocks noGrp="1" noChangeArrowheads="1"/>
          </p:cNvSpPr>
          <p:nvPr>
            <p:ph type="body" sz="half" idx="1"/>
          </p:nvPr>
        </p:nvSpPr>
        <p:spPr>
          <a:xfrm>
            <a:off x="1371600" y="1905000"/>
            <a:ext cx="7772400" cy="4525963"/>
          </a:xfrm>
        </p:spPr>
        <p:txBody>
          <a:bodyPr/>
          <a:lstStyle/>
          <a:p>
            <a:pPr marL="0" indent="0" eaLnBrk="1" hangingPunct="1">
              <a:defRPr/>
            </a:pPr>
            <a:endParaRPr lang="en-US" sz="4800" dirty="0" smtClean="0"/>
          </a:p>
          <a:p>
            <a:pPr marL="0" indent="0" eaLnBrk="1" hangingPunct="1">
              <a:defRPr/>
            </a:pPr>
            <a:r>
              <a:rPr lang="en-US" sz="4800" dirty="0" smtClean="0"/>
              <a:t>Share one thing you especially enjoyed about today’s session with 3 people.</a:t>
            </a:r>
          </a:p>
        </p:txBody>
      </p:sp>
      <p:pic>
        <p:nvPicPr>
          <p:cNvPr id="53253" name="Picture 7" descr="einstein head nod"/>
          <p:cNvPicPr>
            <a:picLocks noGrp="1" noChangeAspect="1" noChangeArrowheads="1" noCrop="1"/>
          </p:cNvPicPr>
          <p:nvPr>
            <p:ph sz="quarter" idx="2"/>
          </p:nvPr>
        </p:nvPicPr>
        <p:blipFill>
          <a:blip r:embed="rId2"/>
          <a:srcRect/>
          <a:stretch>
            <a:fillRect/>
          </a:stretch>
        </p:blipFill>
        <p:spPr>
          <a:xfrm>
            <a:off x="7162800" y="0"/>
            <a:ext cx="1981200" cy="1981200"/>
          </a:xfrm>
        </p:spPr>
      </p:pic>
      <p:sp>
        <p:nvSpPr>
          <p:cNvPr id="144390" name="Rectangle 6"/>
          <p:cNvSpPr>
            <a:spLocks noChangeArrowheads="1"/>
          </p:cNvSpPr>
          <p:nvPr/>
        </p:nvSpPr>
        <p:spPr bwMode="auto">
          <a:xfrm rot="16200000">
            <a:off x="-3314700" y="3619500"/>
            <a:ext cx="7772400" cy="1143000"/>
          </a:xfrm>
          <a:prstGeom prst="rect">
            <a:avLst/>
          </a:prstGeom>
          <a:noFill/>
          <a:ln w="9525">
            <a:noFill/>
            <a:miter lim="800000"/>
            <a:headEnd/>
            <a:tailEnd/>
          </a:ln>
          <a:effectLst>
            <a:outerShdw dist="35921" dir="2700000" algn="ctr" rotWithShape="0">
              <a:schemeClr val="tx1"/>
            </a:outerShdw>
          </a:effectLst>
        </p:spPr>
        <p:txBody>
          <a:bodyPr anchor="ctr"/>
          <a:lstStyle/>
          <a:p>
            <a:pPr algn="ctr">
              <a:defRPr/>
            </a:pPr>
            <a:r>
              <a:rPr lang="en-US" sz="5400" b="1">
                <a:solidFill>
                  <a:schemeClr val="accent2"/>
                </a:solidFill>
                <a:effectLst>
                  <a:outerShdw blurRad="38100" dist="38100" dir="2700000" algn="tl">
                    <a:srgbClr val="000000"/>
                  </a:outerShdw>
                </a:effectLst>
                <a:latin typeface="Berlin Sans FB" pitchFamily="34" charset="0"/>
              </a:rPr>
              <a:t>Reflections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4387">
                                            <p:txEl>
                                              <p:pRg st="1" end="1"/>
                                            </p:txEl>
                                          </p:spTgt>
                                        </p:tgtEl>
                                        <p:attrNameLst>
                                          <p:attrName>style.visibility</p:attrName>
                                        </p:attrNameLst>
                                      </p:cBhvr>
                                      <p:to>
                                        <p:strVal val="visible"/>
                                      </p:to>
                                    </p:set>
                                    <p:animEffect transition="in" filter="fade">
                                      <p:cBhvr>
                                        <p:cTn id="7" dur="2000"/>
                                        <p:tgtEl>
                                          <p:spTgt spid="144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body" sz="half" idx="1"/>
          </p:nvPr>
        </p:nvSpPr>
        <p:spPr>
          <a:xfrm>
            <a:off x="1371600" y="990600"/>
            <a:ext cx="7467600" cy="4525963"/>
          </a:xfrm>
        </p:spPr>
        <p:txBody>
          <a:bodyPr/>
          <a:lstStyle/>
          <a:p>
            <a:pPr marL="0" indent="0">
              <a:defRPr/>
            </a:pPr>
            <a:r>
              <a:rPr lang="en-US" sz="6600" b="1">
                <a:solidFill>
                  <a:srgbClr val="CC9900"/>
                </a:solidFill>
              </a:rPr>
              <a:t>Pen Drop</a:t>
            </a:r>
          </a:p>
          <a:p>
            <a:pPr marL="0" indent="0">
              <a:defRPr/>
            </a:pPr>
            <a:endParaRPr lang="en-US" sz="4000"/>
          </a:p>
          <a:p>
            <a:pPr marL="0" indent="0">
              <a:defRPr/>
            </a:pPr>
            <a:r>
              <a:rPr lang="en-US" sz="4000"/>
              <a:t>Think of the most critical word or phrase you have heard today.</a:t>
            </a:r>
            <a:endParaRPr lang="en-US"/>
          </a:p>
        </p:txBody>
      </p:sp>
      <p:pic>
        <p:nvPicPr>
          <p:cNvPr id="68612" name="Picture 4" descr="fountain_pen_cap_slide_hg_clr"/>
          <p:cNvPicPr>
            <a:picLocks noGrp="1" noChangeAspect="1" noChangeArrowheads="1" noCrop="1"/>
          </p:cNvPicPr>
          <p:nvPr>
            <p:ph sz="half" idx="2"/>
          </p:nvPr>
        </p:nvPicPr>
        <p:blipFill>
          <a:blip r:embed="rId2"/>
          <a:srcRect/>
          <a:stretch>
            <a:fillRect/>
          </a:stretch>
        </p:blipFill>
        <p:spPr>
          <a:xfrm>
            <a:off x="5486400" y="4953000"/>
            <a:ext cx="3219450" cy="1114425"/>
          </a:xfrm>
        </p:spPr>
      </p:pic>
      <p:sp>
        <p:nvSpPr>
          <p:cNvPr id="247811" name="Text Box 3"/>
          <p:cNvSpPr txBox="1">
            <a:spLocks noChangeArrowheads="1"/>
          </p:cNvSpPr>
          <p:nvPr/>
        </p:nvSpPr>
        <p:spPr bwMode="auto">
          <a:xfrm rot="16200000">
            <a:off x="-2716212" y="2944812"/>
            <a:ext cx="6713538" cy="823913"/>
          </a:xfrm>
          <a:prstGeom prst="rect">
            <a:avLst/>
          </a:prstGeom>
          <a:noFill/>
          <a:ln w="12700" algn="ctr">
            <a:noFill/>
            <a:miter lim="800000"/>
            <a:headEnd/>
            <a:tailEnd/>
          </a:ln>
          <a:effectLst/>
        </p:spPr>
        <p:txBody>
          <a:bodyPr>
            <a:spAutoFit/>
          </a:bodyPr>
          <a:lstStyle/>
          <a:p>
            <a:pPr eaLnBrk="0" hangingPunct="0">
              <a:spcBef>
                <a:spcPct val="50000"/>
              </a:spcBef>
              <a:defRPr/>
            </a:pPr>
            <a:r>
              <a:rPr lang="en-US" sz="4800" b="1">
                <a:solidFill>
                  <a:schemeClr val="accent2"/>
                </a:solidFill>
                <a:effectLst>
                  <a:outerShdw blurRad="38100" dist="38100" dir="2700000" algn="tl">
                    <a:srgbClr val="000000"/>
                  </a:outerShdw>
                </a:effectLst>
                <a:latin typeface="Berlin Sans FB" pitchFamily="34" charset="0"/>
              </a:rPr>
              <a:t>DIRECTIONS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afterEffect">
                                  <p:stCondLst>
                                    <p:cond delay="0"/>
                                  </p:stCondLst>
                                  <p:childTnLst>
                                    <p:animMotion origin="layout" path="M -2.5E-6 -4.07407E-6 L -0.00781 0.53774 " pathEditMode="relative" rAng="0" ptsTypes="AA">
                                      <p:cBhvr>
                                        <p:cTn id="6" dur="2000" fill="hold"/>
                                        <p:tgtEl>
                                          <p:spTgt spid="247810">
                                            <p:txEl>
                                              <p:pRg st="0" end="0"/>
                                            </p:txEl>
                                          </p:spTgt>
                                        </p:tgtEl>
                                        <p:attrNameLst>
                                          <p:attrName>ppt_x</p:attrName>
                                          <p:attrName>ppt_y</p:attrName>
                                        </p:attrNameLst>
                                      </p:cBhvr>
                                      <p:rCtr x="-4" y="269"/>
                                    </p:animMotion>
                                  </p:childTnLst>
                                </p:cTn>
                              </p:par>
                            </p:childTnLst>
                          </p:cTn>
                        </p:par>
                        <p:par>
                          <p:cTn id="7" fill="hold">
                            <p:stCondLst>
                              <p:cond delay="2000"/>
                            </p:stCondLst>
                            <p:childTnLst>
                              <p:par>
                                <p:cTn id="8" presetID="10" presetClass="entr" presetSubtype="0" fill="hold" grpId="0" nodeType="afterEffect">
                                  <p:stCondLst>
                                    <p:cond delay="0"/>
                                  </p:stCondLst>
                                  <p:childTnLst>
                                    <p:set>
                                      <p:cBhvr>
                                        <p:cTn id="9" dur="1" fill="hold">
                                          <p:stCondLst>
                                            <p:cond delay="0"/>
                                          </p:stCondLst>
                                        </p:cTn>
                                        <p:tgtEl>
                                          <p:spTgt spid="247810">
                                            <p:txEl>
                                              <p:pRg st="2" end="2"/>
                                            </p:txEl>
                                          </p:spTgt>
                                        </p:tgtEl>
                                        <p:attrNameLst>
                                          <p:attrName>style.visibility</p:attrName>
                                        </p:attrNameLst>
                                      </p:cBhvr>
                                      <p:to>
                                        <p:strVal val="visible"/>
                                      </p:to>
                                    </p:set>
                                    <p:animEffect transition="in" filter="fade">
                                      <p:cBhvr>
                                        <p:cTn id="10" dur="2000"/>
                                        <p:tgtEl>
                                          <p:spTgt spid="2478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8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body" sz="half" idx="4294967295"/>
          </p:nvPr>
        </p:nvSpPr>
        <p:spPr>
          <a:xfrm>
            <a:off x="1524000" y="533400"/>
            <a:ext cx="7620000" cy="5867400"/>
          </a:xfrm>
        </p:spPr>
        <p:txBody>
          <a:bodyPr/>
          <a:lstStyle/>
          <a:p>
            <a:pPr marL="609600" indent="-609600" eaLnBrk="1" hangingPunct="1">
              <a:lnSpc>
                <a:spcPct val="90000"/>
              </a:lnSpc>
              <a:spcBef>
                <a:spcPct val="0"/>
              </a:spcBef>
              <a:spcAft>
                <a:spcPct val="40000"/>
              </a:spcAft>
              <a:buClr>
                <a:srgbClr val="CC9900"/>
              </a:buClr>
              <a:buFont typeface="Wingdings" pitchFamily="2" charset="2"/>
              <a:buChar char="ü"/>
              <a:defRPr/>
            </a:pPr>
            <a:r>
              <a:rPr lang="en-US" sz="4000" dirty="0" smtClean="0">
                <a:solidFill>
                  <a:srgbClr val="FFFF66"/>
                </a:solidFill>
              </a:rPr>
              <a:t>Read over the targets and put a star next to one or more targets that reflect what you hope to gain from today’s session. </a:t>
            </a:r>
          </a:p>
          <a:p>
            <a:pPr marL="609600" indent="-609600" eaLnBrk="1" hangingPunct="1">
              <a:lnSpc>
                <a:spcPct val="90000"/>
              </a:lnSpc>
              <a:spcBef>
                <a:spcPct val="0"/>
              </a:spcBef>
              <a:spcAft>
                <a:spcPct val="40000"/>
              </a:spcAft>
              <a:buClr>
                <a:srgbClr val="CC9900"/>
              </a:buClr>
              <a:buFont typeface="Wingdings" pitchFamily="2" charset="2"/>
              <a:buChar char="ü"/>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ü"/>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ü"/>
              <a:defRPr/>
            </a:pPr>
            <a:r>
              <a:rPr lang="en-US" sz="4000" dirty="0" smtClean="0">
                <a:solidFill>
                  <a:srgbClr val="FFFF66"/>
                </a:solidFill>
              </a:rPr>
              <a:t>Add any additional targets that are important to you.</a:t>
            </a:r>
          </a:p>
          <a:p>
            <a:pPr marL="609600" indent="-609600" eaLnBrk="1" hangingPunct="1">
              <a:lnSpc>
                <a:spcPct val="90000"/>
              </a:lnSpc>
              <a:spcBef>
                <a:spcPct val="0"/>
              </a:spcBef>
              <a:spcAft>
                <a:spcPct val="40000"/>
              </a:spcAft>
              <a:buClr>
                <a:srgbClr val="CC9900"/>
              </a:buClr>
              <a:buFont typeface="Wingdings" pitchFamily="2" charset="2"/>
              <a:buChar char="ü"/>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ü"/>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ü"/>
              <a:defRPr/>
            </a:pPr>
            <a:r>
              <a:rPr lang="en-US" sz="4000" dirty="0" smtClean="0">
                <a:solidFill>
                  <a:srgbClr val="FFFF66"/>
                </a:solidFill>
              </a:rPr>
              <a:t>Share with your tablemates.</a:t>
            </a:r>
          </a:p>
          <a:p>
            <a:pPr marL="609600" indent="-609600" eaLnBrk="1" hangingPunct="1">
              <a:lnSpc>
                <a:spcPct val="90000"/>
              </a:lnSpc>
              <a:spcBef>
                <a:spcPct val="0"/>
              </a:spcBef>
              <a:spcAft>
                <a:spcPct val="40000"/>
              </a:spcAft>
              <a:buClr>
                <a:srgbClr val="66FF33"/>
              </a:buClr>
              <a:buFont typeface="Wingdings" pitchFamily="2" charset="2"/>
              <a:buChar char="ü"/>
              <a:defRPr/>
            </a:pPr>
            <a:endParaRPr lang="en-US" sz="4000" dirty="0" smtClean="0">
              <a:solidFill>
                <a:srgbClr val="FFFF66"/>
              </a:solidFill>
            </a:endParaRPr>
          </a:p>
        </p:txBody>
      </p:sp>
      <p:pic>
        <p:nvPicPr>
          <p:cNvPr id="122883" name="Picture 3" descr="target"/>
          <p:cNvPicPr>
            <a:picLocks noGrp="1" noChangeAspect="1" noChangeArrowheads="1" noCrop="1"/>
          </p:cNvPicPr>
          <p:nvPr>
            <p:ph sz="half" idx="4294967295"/>
          </p:nvPr>
        </p:nvPicPr>
        <p:blipFill>
          <a:blip r:embed="rId3"/>
          <a:srcRect/>
          <a:stretch>
            <a:fillRect/>
          </a:stretch>
        </p:blipFill>
        <p:spPr>
          <a:xfrm>
            <a:off x="0" y="0"/>
            <a:ext cx="1447800" cy="1447800"/>
          </a:xfrm>
        </p:spPr>
      </p:pic>
      <p:sp>
        <p:nvSpPr>
          <p:cNvPr id="122884" name="Text Box 4"/>
          <p:cNvSpPr txBox="1">
            <a:spLocks noChangeArrowheads="1"/>
          </p:cNvSpPr>
          <p:nvPr/>
        </p:nvSpPr>
        <p:spPr bwMode="auto">
          <a:xfrm rot="16200000">
            <a:off x="-2807494" y="23502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a:solidFill>
                  <a:schemeClr val="accent2"/>
                </a:solidFill>
                <a:effectLst>
                  <a:outerShdw blurRad="38100" dist="38100" dir="2700000" algn="tl">
                    <a:srgbClr val="000000"/>
                  </a:outerShdw>
                </a:effectLst>
                <a:latin typeface="Berlin Sans FB" pitchFamily="34" charset="0"/>
              </a:rPr>
              <a:t>TARGETS</a:t>
            </a:r>
          </a:p>
        </p:txBody>
      </p:sp>
      <p:pic>
        <p:nvPicPr>
          <p:cNvPr id="6" name="30 Willow Point.wma">
            <a:hlinkClick r:id="" action="ppaction://media"/>
          </p:cNvPr>
          <p:cNvPicPr>
            <a:picLocks noRot="1" noChangeAspect="1"/>
          </p:cNvPicPr>
          <p:nvPr>
            <a:audioFile r:link="rId1"/>
          </p:nvPr>
        </p:nvPicPr>
        <p:blipFill>
          <a:blip r:embed="rId4"/>
          <a:stretch>
            <a:fillRect/>
          </a:stretch>
        </p:blipFill>
        <p:spPr>
          <a:xfrm>
            <a:off x="-304800" y="62484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276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lide Number Placeholder 2"/>
          <p:cNvSpPr>
            <a:spLocks noGrp="1"/>
          </p:cNvSpPr>
          <p:nvPr>
            <p:ph type="sldNum" sz="quarter" idx="10"/>
          </p:nvPr>
        </p:nvSpPr>
        <p:spPr>
          <a:noFill/>
        </p:spPr>
        <p:txBody>
          <a:bodyPr/>
          <a:lstStyle/>
          <a:p>
            <a:fld id="{43AF061C-A5FB-4194-9D62-FDACD937FD55}" type="slidenum">
              <a:rPr lang="en-US" smtClean="0"/>
              <a:pPr/>
              <a:t>9</a:t>
            </a:fld>
            <a:endParaRPr lang="en-US" smtClean="0"/>
          </a:p>
        </p:txBody>
      </p:sp>
      <p:sp>
        <p:nvSpPr>
          <p:cNvPr id="5122" name="Footer Placeholder 1"/>
          <p:cNvSpPr>
            <a:spLocks noGrp="1"/>
          </p:cNvSpPr>
          <p:nvPr>
            <p:ph type="ftr" sz="quarter" idx="4294967295"/>
          </p:nvPr>
        </p:nvSpPr>
        <p:spPr bwMode="auto">
          <a:xfrm>
            <a:off x="8610600" y="6381750"/>
            <a:ext cx="533400" cy="476250"/>
          </a:xfrm>
          <a:prstGeom prst="rect">
            <a:avLst/>
          </a:prstGeom>
          <a:noFill/>
          <a:ln>
            <a:miter lim="800000"/>
            <a:headEnd/>
            <a:tailEnd/>
          </a:ln>
        </p:spPr>
        <p:txBody>
          <a:bodyPr/>
          <a:lstStyle/>
          <a:p>
            <a:pPr algn="r"/>
            <a:r>
              <a:rPr lang="en-US" sz="1400">
                <a:solidFill>
                  <a:schemeClr val="bg1"/>
                </a:solidFill>
              </a:rPr>
              <a:t>Nelson &amp; Furlano, Vista Learning © 2006</a:t>
            </a:r>
          </a:p>
        </p:txBody>
      </p:sp>
      <p:sp>
        <p:nvSpPr>
          <p:cNvPr id="2665474" name="AutoShape 2"/>
          <p:cNvSpPr>
            <a:spLocks noChangeArrowheads="1"/>
          </p:cNvSpPr>
          <p:nvPr/>
        </p:nvSpPr>
        <p:spPr bwMode="auto">
          <a:xfrm>
            <a:off x="1068388" y="0"/>
            <a:ext cx="4722812" cy="2057400"/>
          </a:xfrm>
          <a:prstGeom prst="wedgeRoundRectCallout">
            <a:avLst>
              <a:gd name="adj1" fmla="val 15829"/>
              <a:gd name="adj2" fmla="val 75384"/>
              <a:gd name="adj3" fmla="val 16667"/>
            </a:avLst>
          </a:prstGeom>
          <a:noFill/>
          <a:ln w="12700">
            <a:solidFill>
              <a:schemeClr val="tx1"/>
            </a:solidFill>
            <a:miter lim="800000"/>
            <a:headEnd type="none" w="sm" len="sm"/>
            <a:tailEnd type="none" w="sm" len="sm"/>
          </a:ln>
        </p:spPr>
        <p:txBody>
          <a:bodyPr/>
          <a:lstStyle/>
          <a:p>
            <a:pPr algn="ctr"/>
            <a:r>
              <a:rPr lang="en-US" sz="3200" b="1"/>
              <a:t>I’m a consultant they brought in to create some new buzzwords.</a:t>
            </a:r>
          </a:p>
        </p:txBody>
      </p:sp>
      <p:pic>
        <p:nvPicPr>
          <p:cNvPr id="5125" name="Picture 3" descr="consultant"/>
          <p:cNvPicPr>
            <a:picLocks noChangeAspect="1" noChangeArrowheads="1"/>
          </p:cNvPicPr>
          <p:nvPr/>
        </p:nvPicPr>
        <p:blipFill>
          <a:blip r:embed="rId2"/>
          <a:srcRect/>
          <a:stretch>
            <a:fillRect/>
          </a:stretch>
        </p:blipFill>
        <p:spPr bwMode="auto">
          <a:xfrm>
            <a:off x="0" y="-838200"/>
            <a:ext cx="9144000" cy="77724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65474"/>
                                        </p:tgtEl>
                                        <p:attrNameLst>
                                          <p:attrName>style.visibility</p:attrName>
                                        </p:attrNameLst>
                                      </p:cBhvr>
                                      <p:to>
                                        <p:strVal val="visible"/>
                                      </p:to>
                                    </p:set>
                                    <p:animEffect transition="in" filter="fade">
                                      <p:cBhvr>
                                        <p:cTn id="7" dur="2000"/>
                                        <p:tgtEl>
                                          <p:spTgt spid="2665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547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ild a Better Mousetrap">
  <a:themeElements>
    <a:clrScheme name="Custom 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00"/>
      </a:hlink>
      <a:folHlink>
        <a:srgbClr val="99CC00"/>
      </a:folHlink>
    </a:clrScheme>
    <a:fontScheme name="Build a Better Mousetrap">
      <a:majorFont>
        <a:latin typeface="Berlin Sans FB"/>
        <a:ea typeface=""/>
        <a:cs typeface="Arial"/>
      </a:majorFont>
      <a:minorFont>
        <a:latin typeface="Berlin Sans FB"/>
        <a:ea typeface=""/>
        <a:cs typeface="Arial"/>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ild a Better Mousetra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ild a Better Mousetra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ild a Better Mousetra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ild a Better Mousetra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ild a Better Mousetra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ild a Better Mousetra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ild a Better Mousetra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ild a Better Mousetra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ild a Better Mousetra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ild a Better Mousetra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ild a Better Mousetra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ild a Better Mousetra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3790</TotalTime>
  <Words>2000</Words>
  <Application>Microsoft PowerPoint</Application>
  <PresentationFormat>On-screen Show (4:3)</PresentationFormat>
  <Paragraphs>508</Paragraphs>
  <Slides>76</Slides>
  <Notes>10</Notes>
  <HiddenSlides>0</HiddenSlides>
  <MMClips>3</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Build a Better Mousetrap</vt:lpstr>
      <vt:lpstr>Technology Planning        Session I</vt:lpstr>
      <vt:lpstr>Slide 2</vt:lpstr>
      <vt:lpstr>Slide 3</vt:lpstr>
      <vt:lpstr> AM Training/Information  PM                                           Work Time</vt:lpstr>
      <vt:lpstr>Slide 5</vt:lpstr>
      <vt:lpstr>Slide 6</vt:lpstr>
      <vt:lpstr>Slide 7</vt:lpstr>
      <vt:lpstr>Slide 8</vt:lpstr>
      <vt:lpstr>Slide 9</vt:lpstr>
      <vt:lpstr>Slide 10</vt:lpstr>
      <vt:lpstr>Slide 11</vt:lpstr>
      <vt:lpstr>Slide 12</vt:lpstr>
      <vt:lpstr>Slide 13</vt:lpstr>
      <vt:lpstr>Slide 14</vt:lpstr>
      <vt:lpstr>Updates  from        ISBE</vt:lpstr>
      <vt:lpstr>Updates</vt:lpstr>
      <vt:lpstr>Updates</vt:lpstr>
      <vt:lpstr>Updates</vt:lpstr>
      <vt:lpstr>Updates</vt:lpstr>
      <vt:lpstr>Slide 20</vt:lpstr>
      <vt:lpstr>Slide 21</vt:lpstr>
      <vt:lpstr>Slide 22</vt:lpstr>
      <vt:lpstr>Technology  Plan  Template</vt:lpstr>
      <vt:lpstr>VISION STATEMENT</vt:lpstr>
      <vt:lpstr>Slide 25</vt:lpstr>
      <vt:lpstr>Slide 26</vt:lpstr>
      <vt:lpstr>Slide 27</vt:lpstr>
      <vt:lpstr>Slide 28</vt:lpstr>
      <vt:lpstr>Let’s Create a VISION</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S.M.A.R.T.</vt:lpstr>
      <vt:lpstr>Slide 48</vt:lpstr>
      <vt:lpstr>Slide 49</vt:lpstr>
      <vt:lpstr>Slide 50</vt:lpstr>
      <vt:lpstr>Data Analysis</vt:lpstr>
      <vt:lpstr>Data Analysis</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Important Note!</vt:lpstr>
      <vt:lpstr>Important Note!</vt:lpstr>
      <vt:lpstr>Important Note!</vt:lpstr>
      <vt:lpstr>NEXT STEPS</vt:lpstr>
      <vt:lpstr>NEXT SESSION</vt:lpstr>
      <vt:lpstr>SEND-OFF</vt:lpstr>
      <vt:lpstr>Slide 76</vt:lpstr>
    </vt:vector>
  </TitlesOfParts>
  <Company>pda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Area 1-C RESPRO Meeting</dc:title>
  <dc:creator>jnelson</dc:creator>
  <cp:lastModifiedBy>pfurlano</cp:lastModifiedBy>
  <cp:revision>215</cp:revision>
  <dcterms:created xsi:type="dcterms:W3CDTF">2006-10-24T00:16:56Z</dcterms:created>
  <dcterms:modified xsi:type="dcterms:W3CDTF">2009-10-14T20:03:52Z</dcterms:modified>
</cp:coreProperties>
</file>